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Runn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Running</a:t>
            </a:r>
          </a:p>
        </p:txBody>
      </p:sp>
      <p:sp>
        <p:nvSpPr>
          <p:cNvPr id="120" name="The basic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basics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Circle"/>
          <p:cNvSpPr/>
          <p:nvPr/>
        </p:nvSpPr>
        <p:spPr>
          <a:xfrm>
            <a:off x="6311900" y="4723386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" name="Base Runners are not allowed to pass a runner"/>
          <p:cNvSpPr txBox="1"/>
          <p:nvPr/>
        </p:nvSpPr>
        <p:spPr>
          <a:xfrm>
            <a:off x="8509965" y="6350000"/>
            <a:ext cx="446593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pass a runner</a:t>
            </a:r>
          </a:p>
        </p:txBody>
      </p:sp>
      <p:sp>
        <p:nvSpPr>
          <p:cNvPr id="177" name="Circle"/>
          <p:cNvSpPr/>
          <p:nvPr/>
        </p:nvSpPr>
        <p:spPr>
          <a:xfrm>
            <a:off x="6896100" y="5384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Line"/>
          <p:cNvSpPr/>
          <p:nvPr/>
        </p:nvSpPr>
        <p:spPr>
          <a:xfrm>
            <a:off x="5779554" y="4330822"/>
            <a:ext cx="490386" cy="403728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" name="Line"/>
          <p:cNvSpPr/>
          <p:nvPr/>
        </p:nvSpPr>
        <p:spPr>
          <a:xfrm rot="5400000">
            <a:off x="5227104" y="3750729"/>
            <a:ext cx="1709586" cy="1691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5143" y="17905"/>
                </a:lnTo>
                <a:lnTo>
                  <a:pt x="11714" y="16817"/>
                </a:lnTo>
                <a:cubicBezTo>
                  <a:pt x="13315" y="15014"/>
                  <a:pt x="14616" y="12959"/>
                  <a:pt x="15565" y="10734"/>
                </a:cubicBezTo>
                <a:cubicBezTo>
                  <a:pt x="16332" y="8933"/>
                  <a:pt x="16861" y="7037"/>
                  <a:pt x="17138" y="5096"/>
                </a:cubicBezTo>
                <a:lnTo>
                  <a:pt x="21600" y="0"/>
                </a:ln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C -0.010996 -0.018110 -0.025038 -0.032386 -0.040922 -0.041735 C -0.055535 -0.050337 -0.071618 -0.054626 -0.085449 -0.065755 C -0.109274 -0.084926 -0.122752 -0.120616 -0.120117 -0.157552" origin="layout" pathEditMode="relative">
                                      <p:cBhvr>
                                        <p:cTn id="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Circle"/>
          <p:cNvSpPr/>
          <p:nvPr/>
        </p:nvSpPr>
        <p:spPr>
          <a:xfrm>
            <a:off x="4622800" y="3314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Base Runners are not allowed to occupy the same base !"/>
          <p:cNvSpPr txBox="1"/>
          <p:nvPr/>
        </p:nvSpPr>
        <p:spPr>
          <a:xfrm>
            <a:off x="8509965" y="6350000"/>
            <a:ext cx="446593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184" name="Circle"/>
          <p:cNvSpPr/>
          <p:nvPr/>
        </p:nvSpPr>
        <p:spPr>
          <a:xfrm>
            <a:off x="4953000" y="3314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Base Runn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Running</a:t>
            </a:r>
          </a:p>
        </p:txBody>
      </p:sp>
      <p:sp>
        <p:nvSpPr>
          <p:cNvPr id="187" name="(not-)forced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(not-)forced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Two rules to understand  forced vs not-forced"/>
          <p:cNvSpPr txBox="1"/>
          <p:nvPr/>
        </p:nvSpPr>
        <p:spPr>
          <a:xfrm>
            <a:off x="8509965" y="6350000"/>
            <a:ext cx="3704235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Two rules to understand </a:t>
            </a:r>
            <a:br/>
            <a:r>
              <a:t>forced vs not-forced</a:t>
            </a:r>
            <a:br/>
          </a:p>
        </p:txBody>
      </p:sp>
      <p:sp>
        <p:nvSpPr>
          <p:cNvPr id="191" name="If you hit the ball (fair), you run…"/>
          <p:cNvSpPr txBox="1"/>
          <p:nvPr/>
        </p:nvSpPr>
        <p:spPr>
          <a:xfrm>
            <a:off x="7557465" y="7427967"/>
            <a:ext cx="5077207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xit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11" dur="1000" fill="hold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path" nodeType="afterEffect" presetSubtype="0" presetID="-1" grpId="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20455 -0.751302" origin="layout" pathEditMode="relative">
                                      <p:cBhvr>
                                        <p:cTn id="15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2"/>
      <p:bldP build="whole" bldLvl="1" animBg="1" rev="0" advAuto="0" spid="19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If you hit the ball (fair), you run…"/>
          <p:cNvSpPr txBox="1"/>
          <p:nvPr/>
        </p:nvSpPr>
        <p:spPr>
          <a:xfrm>
            <a:off x="7823200" y="101599"/>
            <a:ext cx="5077207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198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If you hit the ball (fair), you run…"/>
          <p:cNvSpPr txBox="1"/>
          <p:nvPr/>
        </p:nvSpPr>
        <p:spPr>
          <a:xfrm>
            <a:off x="7823200" y="101446"/>
            <a:ext cx="507720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02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3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211914 -0.276042" origin="layout" pathEditMode="relative"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07" name="Circle"/>
          <p:cNvSpPr/>
          <p:nvPr/>
        </p:nvSpPr>
        <p:spPr>
          <a:xfrm>
            <a:off x="75057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11" name="Circle"/>
          <p:cNvSpPr/>
          <p:nvPr/>
        </p:nvSpPr>
        <p:spPr>
          <a:xfrm>
            <a:off x="75057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2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3" name="New Batter Runner on first"/>
          <p:cNvSpPr txBox="1"/>
          <p:nvPr/>
        </p:nvSpPr>
        <p:spPr>
          <a:xfrm>
            <a:off x="8636000" y="6985000"/>
            <a:ext cx="228234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New Batter</a:t>
            </a:r>
            <a:br/>
            <a:r>
              <a:t>Runner on first</a:t>
            </a:r>
          </a:p>
        </p:txBody>
      </p:sp>
      <p:sp>
        <p:nvSpPr>
          <p:cNvPr id="214" name="2"/>
          <p:cNvSpPr txBox="1"/>
          <p:nvPr/>
        </p:nvSpPr>
        <p:spPr>
          <a:xfrm>
            <a:off x="4777282" y="8784260"/>
            <a:ext cx="199036" cy="287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215" name="1"/>
          <p:cNvSpPr txBox="1"/>
          <p:nvPr/>
        </p:nvSpPr>
        <p:spPr>
          <a:xfrm>
            <a:off x="7533182" y="6079160"/>
            <a:ext cx="199036" cy="287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If you hit the ball (fair), you run…"/>
          <p:cNvSpPr txBox="1"/>
          <p:nvPr/>
        </p:nvSpPr>
        <p:spPr>
          <a:xfrm>
            <a:off x="7823200" y="101446"/>
            <a:ext cx="507720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19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22" name="Group"/>
          <p:cNvGrpSpPr/>
          <p:nvPr/>
        </p:nvGrpSpPr>
        <p:grpSpPr>
          <a:xfrm>
            <a:off x="4762500" y="8784259"/>
            <a:ext cx="254000" cy="287681"/>
            <a:chOff x="0" y="0"/>
            <a:chExt cx="254000" cy="287679"/>
          </a:xfrm>
        </p:grpSpPr>
        <p:sp>
          <p:nvSpPr>
            <p:cNvPr id="220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21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225" name="Group"/>
          <p:cNvGrpSpPr/>
          <p:nvPr/>
        </p:nvGrpSpPr>
        <p:grpSpPr>
          <a:xfrm>
            <a:off x="7505700" y="6079160"/>
            <a:ext cx="254000" cy="287680"/>
            <a:chOff x="0" y="0"/>
            <a:chExt cx="254000" cy="287679"/>
          </a:xfrm>
        </p:grpSpPr>
        <p:sp>
          <p:nvSpPr>
            <p:cNvPr id="223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24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92773 -0.119792" origin="layout" pathEditMode="relative">
                                      <p:cBhvr>
                                        <p:cTn id="6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" name="Batters can advance on…"/>
          <p:cNvSpPr txBox="1"/>
          <p:nvPr/>
        </p:nvSpPr>
        <p:spPr>
          <a:xfrm>
            <a:off x="8509965" y="6348467"/>
            <a:ext cx="4320083" cy="1934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Batters can advance on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Base hit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Base-on-Balls (free walk)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Hit-by-Pitch 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Dropped third strike</a:t>
            </a:r>
          </a:p>
        </p:txBody>
      </p:sp>
      <p:sp>
        <p:nvSpPr>
          <p:cNvPr id="125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If you hit the ball (fair), you run…"/>
          <p:cNvSpPr txBox="1"/>
          <p:nvPr/>
        </p:nvSpPr>
        <p:spPr>
          <a:xfrm>
            <a:off x="7823200" y="101599"/>
            <a:ext cx="4942180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29" name="Line"/>
          <p:cNvSpPr/>
          <p:nvPr/>
        </p:nvSpPr>
        <p:spPr>
          <a:xfrm flipH="1">
            <a:off x="6258011" y="64485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32" name="Group"/>
          <p:cNvGrpSpPr/>
          <p:nvPr/>
        </p:nvGrpSpPr>
        <p:grpSpPr>
          <a:xfrm>
            <a:off x="5969000" y="7619999"/>
            <a:ext cx="254000" cy="287681"/>
            <a:chOff x="0" y="0"/>
            <a:chExt cx="254000" cy="287679"/>
          </a:xfrm>
        </p:grpSpPr>
        <p:sp>
          <p:nvSpPr>
            <p:cNvPr id="230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1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235" name="Group"/>
          <p:cNvGrpSpPr/>
          <p:nvPr/>
        </p:nvGrpSpPr>
        <p:grpSpPr>
          <a:xfrm>
            <a:off x="7505700" y="6079160"/>
            <a:ext cx="254000" cy="287680"/>
            <a:chOff x="0" y="0"/>
            <a:chExt cx="254000" cy="287679"/>
          </a:xfrm>
        </p:grpSpPr>
        <p:sp>
          <p:nvSpPr>
            <p:cNvPr id="233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4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236" name="Runner 1 on first base is forced to run"/>
          <p:cNvSpPr txBox="1"/>
          <p:nvPr/>
        </p:nvSpPr>
        <p:spPr>
          <a:xfrm>
            <a:off x="8635999" y="6985000"/>
            <a:ext cx="3648153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Runner 1 on first base is</a:t>
            </a:r>
            <a:br/>
            <a:r>
              <a:rPr>
                <a:solidFill>
                  <a:schemeClr val="accent1">
                    <a:hueOff val="114395"/>
                    <a:lumOff val="-24975"/>
                  </a:schemeClr>
                </a:solidFill>
              </a:rPr>
              <a:t>forced</a:t>
            </a:r>
            <a:br/>
            <a:r>
              <a:t>to run</a:t>
            </a:r>
          </a:p>
        </p:txBody>
      </p:sp>
      <p:sp>
        <p:nvSpPr>
          <p:cNvPr id="237" name="Line"/>
          <p:cNvSpPr/>
          <p:nvPr/>
        </p:nvSpPr>
        <p:spPr>
          <a:xfrm>
            <a:off x="6488159" y="5107025"/>
            <a:ext cx="1052553" cy="1052553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66406 -0.080729" origin="layout" pathEditMode="relative">
                                      <p:cBhvr>
                                        <p:cTn id="6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If you hit the ball (fair), you run…"/>
          <p:cNvSpPr txBox="1"/>
          <p:nvPr/>
        </p:nvSpPr>
        <p:spPr>
          <a:xfrm>
            <a:off x="7823200" y="101599"/>
            <a:ext cx="4942180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41" name="Line"/>
          <p:cNvSpPr/>
          <p:nvPr/>
        </p:nvSpPr>
        <p:spPr>
          <a:xfrm flipH="1">
            <a:off x="6258011" y="64485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44" name="Group"/>
          <p:cNvGrpSpPr/>
          <p:nvPr/>
        </p:nvGrpSpPr>
        <p:grpSpPr>
          <a:xfrm>
            <a:off x="5969000" y="7619999"/>
            <a:ext cx="254000" cy="287681"/>
            <a:chOff x="0" y="0"/>
            <a:chExt cx="254000" cy="287679"/>
          </a:xfrm>
        </p:grpSpPr>
        <p:sp>
          <p:nvSpPr>
            <p:cNvPr id="242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3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247" name="Group"/>
          <p:cNvGrpSpPr/>
          <p:nvPr/>
        </p:nvGrpSpPr>
        <p:grpSpPr>
          <a:xfrm>
            <a:off x="6616700" y="5228260"/>
            <a:ext cx="254000" cy="287680"/>
            <a:chOff x="0" y="0"/>
            <a:chExt cx="254000" cy="287679"/>
          </a:xfrm>
        </p:grpSpPr>
        <p:sp>
          <p:nvSpPr>
            <p:cNvPr id="245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6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248" name="Same applies to runners  on 2nd and 3rd base"/>
          <p:cNvSpPr txBox="1"/>
          <p:nvPr/>
        </p:nvSpPr>
        <p:spPr>
          <a:xfrm>
            <a:off x="8594089" y="6985000"/>
            <a:ext cx="373197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Same applies to runners </a:t>
            </a:r>
            <a:br/>
            <a:r>
              <a:t>on 2nd and 3rd base</a:t>
            </a:r>
          </a:p>
        </p:txBody>
      </p:sp>
      <p:sp>
        <p:nvSpPr>
          <p:cNvPr id="249" name="Line"/>
          <p:cNvSpPr/>
          <p:nvPr/>
        </p:nvSpPr>
        <p:spPr>
          <a:xfrm>
            <a:off x="6488159" y="5107025"/>
            <a:ext cx="1052553" cy="1052553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0" name="Circle"/>
          <p:cNvSpPr/>
          <p:nvPr/>
        </p:nvSpPr>
        <p:spPr>
          <a:xfrm>
            <a:off x="4787900" y="3327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1" name="Line"/>
          <p:cNvSpPr/>
          <p:nvPr/>
        </p:nvSpPr>
        <p:spPr>
          <a:xfrm flipH="1">
            <a:off x="3591011" y="35529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If you hit the ball (fair), you run…"/>
          <p:cNvSpPr txBox="1"/>
          <p:nvPr/>
        </p:nvSpPr>
        <p:spPr>
          <a:xfrm>
            <a:off x="7823200" y="101599"/>
            <a:ext cx="4942180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55" name="Line"/>
          <p:cNvSpPr/>
          <p:nvPr/>
        </p:nvSpPr>
        <p:spPr>
          <a:xfrm flipH="1">
            <a:off x="6258011" y="64485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58" name="Group"/>
          <p:cNvGrpSpPr/>
          <p:nvPr/>
        </p:nvGrpSpPr>
        <p:grpSpPr>
          <a:xfrm>
            <a:off x="5969000" y="7619999"/>
            <a:ext cx="254000" cy="287681"/>
            <a:chOff x="0" y="0"/>
            <a:chExt cx="254000" cy="287679"/>
          </a:xfrm>
        </p:grpSpPr>
        <p:sp>
          <p:nvSpPr>
            <p:cNvPr id="256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57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259" name="Same applies to runners  on 2nd and 3rd base"/>
          <p:cNvSpPr txBox="1"/>
          <p:nvPr/>
        </p:nvSpPr>
        <p:spPr>
          <a:xfrm>
            <a:off x="8594089" y="6985000"/>
            <a:ext cx="373197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Same applies to runners </a:t>
            </a:r>
            <a:br/>
            <a:r>
              <a:t>on 2nd and 3rd base</a:t>
            </a:r>
          </a:p>
        </p:txBody>
      </p:sp>
      <p:sp>
        <p:nvSpPr>
          <p:cNvPr id="260" name="Line"/>
          <p:cNvSpPr/>
          <p:nvPr/>
        </p:nvSpPr>
        <p:spPr>
          <a:xfrm>
            <a:off x="6488159" y="5107025"/>
            <a:ext cx="1052553" cy="1052553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1" name="Circle"/>
          <p:cNvSpPr/>
          <p:nvPr/>
        </p:nvSpPr>
        <p:spPr>
          <a:xfrm>
            <a:off x="4787900" y="3327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2" name="Line"/>
          <p:cNvSpPr/>
          <p:nvPr/>
        </p:nvSpPr>
        <p:spPr>
          <a:xfrm flipH="1">
            <a:off x="3591011" y="35529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3" name="Circle"/>
          <p:cNvSpPr/>
          <p:nvPr/>
        </p:nvSpPr>
        <p:spPr>
          <a:xfrm>
            <a:off x="2019300" y="60960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4" name="Line"/>
          <p:cNvSpPr/>
          <p:nvPr/>
        </p:nvSpPr>
        <p:spPr>
          <a:xfrm>
            <a:off x="2259059" y="6364325"/>
            <a:ext cx="1052553" cy="1052553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67" name="Group"/>
          <p:cNvGrpSpPr/>
          <p:nvPr/>
        </p:nvGrpSpPr>
        <p:grpSpPr>
          <a:xfrm>
            <a:off x="6616700" y="5228260"/>
            <a:ext cx="254000" cy="287680"/>
            <a:chOff x="0" y="0"/>
            <a:chExt cx="254000" cy="287679"/>
          </a:xfrm>
        </p:grpSpPr>
        <p:sp>
          <p:nvSpPr>
            <p:cNvPr id="265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66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74" name="Runner on 2nd base 1e base is open"/>
          <p:cNvSpPr txBox="1"/>
          <p:nvPr/>
        </p:nvSpPr>
        <p:spPr>
          <a:xfrm>
            <a:off x="8946286" y="6985000"/>
            <a:ext cx="3027579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Runner on 2nd base</a:t>
            </a:r>
            <a:br/>
            <a:r>
              <a:t>1e base is open</a:t>
            </a:r>
          </a:p>
        </p:txBody>
      </p:sp>
      <p:grpSp>
        <p:nvGrpSpPr>
          <p:cNvPr id="277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275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6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280" name="Group"/>
          <p:cNvGrpSpPr/>
          <p:nvPr/>
        </p:nvGrpSpPr>
        <p:grpSpPr>
          <a:xfrm>
            <a:off x="4737100" y="8801099"/>
            <a:ext cx="254000" cy="287681"/>
            <a:chOff x="0" y="0"/>
            <a:chExt cx="254000" cy="287679"/>
          </a:xfrm>
        </p:grpSpPr>
        <p:sp>
          <p:nvSpPr>
            <p:cNvPr id="278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9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5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283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4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288" name="Group"/>
          <p:cNvGrpSpPr/>
          <p:nvPr/>
        </p:nvGrpSpPr>
        <p:grpSpPr>
          <a:xfrm>
            <a:off x="4737100" y="8801099"/>
            <a:ext cx="254000" cy="287681"/>
            <a:chOff x="0" y="0"/>
            <a:chExt cx="254000" cy="287679"/>
          </a:xfrm>
        </p:grpSpPr>
        <p:sp>
          <p:nvSpPr>
            <p:cNvPr id="286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7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289" name="If you hit the ball (fair), you run…"/>
          <p:cNvSpPr txBox="1"/>
          <p:nvPr/>
        </p:nvSpPr>
        <p:spPr>
          <a:xfrm>
            <a:off x="7823200" y="101446"/>
            <a:ext cx="507720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290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5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293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4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298" name="Group"/>
          <p:cNvGrpSpPr/>
          <p:nvPr/>
        </p:nvGrpSpPr>
        <p:grpSpPr>
          <a:xfrm>
            <a:off x="4737100" y="8801099"/>
            <a:ext cx="254000" cy="287681"/>
            <a:chOff x="0" y="0"/>
            <a:chExt cx="254000" cy="287679"/>
          </a:xfrm>
        </p:grpSpPr>
        <p:sp>
          <p:nvSpPr>
            <p:cNvPr id="296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7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299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300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1" name="There is no runner advancing  to 2nd base. Rule 2 does not apply."/>
          <p:cNvSpPr txBox="1"/>
          <p:nvPr/>
        </p:nvSpPr>
        <p:spPr>
          <a:xfrm>
            <a:off x="8246313" y="6985000"/>
            <a:ext cx="4427525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There is no runner advancing </a:t>
            </a:r>
            <a:br/>
            <a:r>
              <a:t>to 2nd base.</a:t>
            </a:r>
            <a:br/>
            <a:r>
              <a:t>Rule 2 does not apply.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6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304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5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309" name="Group"/>
          <p:cNvGrpSpPr/>
          <p:nvPr/>
        </p:nvGrpSpPr>
        <p:grpSpPr>
          <a:xfrm>
            <a:off x="4737100" y="8801099"/>
            <a:ext cx="254000" cy="287681"/>
            <a:chOff x="0" y="0"/>
            <a:chExt cx="254000" cy="287679"/>
          </a:xfrm>
        </p:grpSpPr>
        <p:sp>
          <p:nvSpPr>
            <p:cNvPr id="307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8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10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311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2" name="Runner on 2nd base can choose to run = not-forced"/>
          <p:cNvSpPr txBox="1"/>
          <p:nvPr/>
        </p:nvSpPr>
        <p:spPr>
          <a:xfrm>
            <a:off x="8946286" y="6985000"/>
            <a:ext cx="3027579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Runner on 2nd base</a:t>
            </a:r>
            <a:br/>
            <a:r>
              <a:t>can </a:t>
            </a:r>
            <a:r>
              <a:rPr u="sng"/>
              <a:t>choose</a:t>
            </a:r>
            <a:r>
              <a:t> to run</a:t>
            </a:r>
            <a:br/>
            <a:r>
              <a:t>=</a:t>
            </a:r>
            <a:br/>
            <a:r>
              <a:rPr>
                <a:solidFill>
                  <a:schemeClr val="accent1">
                    <a:hueOff val="114395"/>
                    <a:lumOff val="-24975"/>
                  </a:schemeClr>
                </a:solidFill>
              </a:rPr>
              <a:t>not-forced</a:t>
            </a:r>
          </a:p>
        </p:txBody>
      </p:sp>
      <p:sp>
        <p:nvSpPr>
          <p:cNvPr id="313" name="Line"/>
          <p:cNvSpPr/>
          <p:nvPr/>
        </p:nvSpPr>
        <p:spPr>
          <a:xfrm flipH="1">
            <a:off x="3591011" y="35529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clickEffect" presetSubtype="0" presetID="35" grpId="1" repeatCount="10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3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8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316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17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321" name="Group"/>
          <p:cNvGrpSpPr/>
          <p:nvPr/>
        </p:nvGrpSpPr>
        <p:grpSpPr>
          <a:xfrm>
            <a:off x="4737100" y="8801099"/>
            <a:ext cx="254000" cy="287681"/>
            <a:chOff x="0" y="0"/>
            <a:chExt cx="254000" cy="287679"/>
          </a:xfrm>
        </p:grpSpPr>
        <p:sp>
          <p:nvSpPr>
            <p:cNvPr id="319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20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22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323" name="The batter could try to  advance to 2nd base"/>
          <p:cNvSpPr txBox="1"/>
          <p:nvPr/>
        </p:nvSpPr>
        <p:spPr>
          <a:xfrm>
            <a:off x="8743289" y="6985000"/>
            <a:ext cx="343357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The batter could try to </a:t>
            </a:r>
            <a:br/>
            <a:r>
              <a:t>advance to 2nd base</a:t>
            </a:r>
          </a:p>
        </p:txBody>
      </p:sp>
      <p:sp>
        <p:nvSpPr>
          <p:cNvPr id="32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C 0.034114 -0.020385 0.065312 -0.046864 0.093072 -0.078536 C 0.116136 -0.104850 0.137438 -0.135838 0.159382 -0.164168 C 0.171608 -0.179951 0.184083 -0.195216 0.192383 -0.216146 C 0.212754 -0.267517 0.198354 -0.331395 0.160156 -0.359375" origin="layout" pathEditMode="relative">
                                      <p:cBhvr>
                                        <p:cTn id="6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9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327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28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332" name="Group"/>
          <p:cNvGrpSpPr/>
          <p:nvPr/>
        </p:nvGrpSpPr>
        <p:grpSpPr>
          <a:xfrm>
            <a:off x="5080000" y="3530599"/>
            <a:ext cx="254000" cy="287681"/>
            <a:chOff x="0" y="0"/>
            <a:chExt cx="254000" cy="287679"/>
          </a:xfrm>
        </p:grpSpPr>
        <p:sp>
          <p:nvSpPr>
            <p:cNvPr id="330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31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33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334" name="The batter could try to  advance to 2nd base"/>
          <p:cNvSpPr txBox="1"/>
          <p:nvPr/>
        </p:nvSpPr>
        <p:spPr>
          <a:xfrm>
            <a:off x="8743289" y="6985000"/>
            <a:ext cx="343357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The batter could try to </a:t>
            </a:r>
            <a:br/>
            <a:r>
              <a:t>advance to 2nd base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" name="Batters can advance on…"/>
          <p:cNvSpPr txBox="1"/>
          <p:nvPr/>
        </p:nvSpPr>
        <p:spPr>
          <a:xfrm>
            <a:off x="8509965" y="6348467"/>
            <a:ext cx="4320083" cy="1934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Batters can advance on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Base hit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Base-on-Balls (free walk)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Hit-by-Pitch 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Dropped third strike</a:t>
            </a:r>
          </a:p>
        </p:txBody>
      </p:sp>
      <p:sp>
        <p:nvSpPr>
          <p:cNvPr id="130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1" name="Not allowed in slowpitch"/>
          <p:cNvSpPr txBox="1"/>
          <p:nvPr/>
        </p:nvSpPr>
        <p:spPr>
          <a:xfrm>
            <a:off x="8421065" y="8342367"/>
            <a:ext cx="367954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Not allowed in slowpitch</a:t>
            </a:r>
          </a:p>
        </p:txBody>
      </p:sp>
      <p:sp>
        <p:nvSpPr>
          <p:cNvPr id="132" name="Line"/>
          <p:cNvSpPr/>
          <p:nvPr/>
        </p:nvSpPr>
        <p:spPr>
          <a:xfrm>
            <a:off x="8521700" y="7677050"/>
            <a:ext cx="427121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" name="Line"/>
          <p:cNvSpPr/>
          <p:nvPr/>
        </p:nvSpPr>
        <p:spPr>
          <a:xfrm>
            <a:off x="8521700" y="8070750"/>
            <a:ext cx="427121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9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337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38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342" name="Group"/>
          <p:cNvGrpSpPr/>
          <p:nvPr/>
        </p:nvGrpSpPr>
        <p:grpSpPr>
          <a:xfrm>
            <a:off x="5080000" y="3530599"/>
            <a:ext cx="254000" cy="287681"/>
            <a:chOff x="0" y="0"/>
            <a:chExt cx="254000" cy="287679"/>
          </a:xfrm>
        </p:grpSpPr>
        <p:sp>
          <p:nvSpPr>
            <p:cNvPr id="340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41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43" name="If you hit the ball (fair), you run…"/>
          <p:cNvSpPr txBox="1"/>
          <p:nvPr/>
        </p:nvSpPr>
        <p:spPr>
          <a:xfrm>
            <a:off x="7823200" y="101446"/>
            <a:ext cx="47794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344" name="The batter could try to  advance to 2nd base…"/>
          <p:cNvSpPr txBox="1"/>
          <p:nvPr/>
        </p:nvSpPr>
        <p:spPr>
          <a:xfrm>
            <a:off x="8181695" y="6985000"/>
            <a:ext cx="4556761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>
                <a:solidFill>
                  <a:schemeClr val="accent1"/>
                </a:solidFill>
              </a:defRPr>
            </a:pPr>
            <a:r>
              <a:t>The batter could try to </a:t>
            </a:r>
            <a:br/>
            <a:r>
              <a:t>advance to 2nd base</a:t>
            </a:r>
          </a:p>
          <a:p>
            <a:pPr>
              <a:defRPr>
                <a:solidFill>
                  <a:schemeClr val="accent1"/>
                </a:solidFill>
              </a:defRPr>
            </a:pPr>
            <a:br/>
            <a:r>
              <a:t>The lead runner is </a:t>
            </a:r>
            <a:r>
              <a:rPr u="sng"/>
              <a:t>not</a:t>
            </a:r>
            <a:r>
              <a:t> forced, </a:t>
            </a:r>
          </a:p>
          <a:p>
            <a:pPr>
              <a:defRPr>
                <a:solidFill>
                  <a:schemeClr val="accent1"/>
                </a:solidFill>
              </a:defRPr>
            </a:pPr>
            <a:r>
              <a:t>because the batter was </a:t>
            </a:r>
            <a:br/>
            <a:r>
              <a:rPr u="sng"/>
              <a:t>not</a:t>
            </a:r>
            <a:r>
              <a:t> forced to run to 2nd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9" name="Group"/>
          <p:cNvGrpSpPr/>
          <p:nvPr/>
        </p:nvGrpSpPr>
        <p:grpSpPr>
          <a:xfrm>
            <a:off x="4737100" y="3297860"/>
            <a:ext cx="254000" cy="287680"/>
            <a:chOff x="0" y="0"/>
            <a:chExt cx="254000" cy="287679"/>
          </a:xfrm>
        </p:grpSpPr>
        <p:sp>
          <p:nvSpPr>
            <p:cNvPr id="347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48" name="1"/>
            <p:cNvSpPr txBox="1"/>
            <p:nvPr/>
          </p:nvSpPr>
          <p:spPr>
            <a:xfrm>
              <a:off x="274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352" name="Group"/>
          <p:cNvGrpSpPr/>
          <p:nvPr/>
        </p:nvGrpSpPr>
        <p:grpSpPr>
          <a:xfrm>
            <a:off x="5080000" y="3530599"/>
            <a:ext cx="254000" cy="287681"/>
            <a:chOff x="0" y="0"/>
            <a:chExt cx="254000" cy="287679"/>
          </a:xfrm>
        </p:grpSpPr>
        <p:sp>
          <p:nvSpPr>
            <p:cNvPr id="350" name="Circle"/>
            <p:cNvSpPr/>
            <p:nvPr/>
          </p:nvSpPr>
          <p:spPr>
            <a:xfrm>
              <a:off x="0" y="29539"/>
              <a:ext cx="254000" cy="254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1" name="2"/>
            <p:cNvSpPr txBox="1"/>
            <p:nvPr/>
          </p:nvSpPr>
          <p:spPr>
            <a:xfrm>
              <a:off x="14782" y="-1"/>
              <a:ext cx="199036" cy="287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53" name="If you hit the ball (fair), you run…"/>
          <p:cNvSpPr txBox="1"/>
          <p:nvPr/>
        </p:nvSpPr>
        <p:spPr>
          <a:xfrm>
            <a:off x="7823200" y="101599"/>
            <a:ext cx="4942180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76250" indent="-476250" algn="l">
              <a:buSzPct val="100000"/>
              <a:buAutoNum type="arabicPeriod" startAt="1"/>
              <a:defRPr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If you hit the ball (fair), you run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Base Runners are </a:t>
            </a:r>
            <a:r>
              <a:rPr u="sng"/>
              <a:t>not</a:t>
            </a:r>
            <a:r>
              <a:t> allowed</a:t>
            </a:r>
            <a:br/>
            <a:r>
              <a:t>to occupy the same base !</a:t>
            </a:r>
          </a:p>
        </p:txBody>
      </p:sp>
      <p:sp>
        <p:nvSpPr>
          <p:cNvPr id="354" name="Both runners are now at 2nd base. Two options: 1. Runner 1 tries to reach 3rd base…"/>
          <p:cNvSpPr txBox="1"/>
          <p:nvPr/>
        </p:nvSpPr>
        <p:spPr>
          <a:xfrm>
            <a:off x="6985279" y="7607300"/>
            <a:ext cx="5810403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Both runners are now at 2nd base.</a:t>
            </a:r>
            <a:br/>
            <a:r>
              <a:t>Two options:</a:t>
            </a:r>
            <a:br/>
            <a:r>
              <a:t>1. Runner 1 tries to reach 3rd base</a:t>
            </a:r>
          </a:p>
          <a:p>
            <a:pPr algn="l">
              <a:defRPr>
                <a:solidFill>
                  <a:schemeClr val="accent1"/>
                </a:solidFill>
              </a:defRPr>
            </a:pPr>
            <a:r>
              <a:t>2. Runner 2 tries to get back to 1e base</a:t>
            </a:r>
          </a:p>
        </p:txBody>
      </p:sp>
      <p:sp>
        <p:nvSpPr>
          <p:cNvPr id="355" name="Line"/>
          <p:cNvSpPr/>
          <p:nvPr/>
        </p:nvSpPr>
        <p:spPr>
          <a:xfrm flipH="1">
            <a:off x="3591011" y="3552989"/>
            <a:ext cx="1184190" cy="1184189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6" name="Line"/>
          <p:cNvSpPr/>
          <p:nvPr/>
        </p:nvSpPr>
        <p:spPr>
          <a:xfrm>
            <a:off x="5334000" y="3806989"/>
            <a:ext cx="882928" cy="882928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" name="All Batters run in the same  direction !"/>
          <p:cNvSpPr txBox="1"/>
          <p:nvPr/>
        </p:nvSpPr>
        <p:spPr>
          <a:xfrm>
            <a:off x="8509965" y="6350000"/>
            <a:ext cx="4042258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All Batters run in the same </a:t>
            </a:r>
            <a:br/>
            <a:r>
              <a:t>direction !</a:t>
            </a:r>
          </a:p>
        </p:txBody>
      </p:sp>
      <p:sp>
        <p:nvSpPr>
          <p:cNvPr id="138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" name="Batters are allowed to…"/>
          <p:cNvSpPr txBox="1"/>
          <p:nvPr/>
        </p:nvSpPr>
        <p:spPr>
          <a:xfrm>
            <a:off x="8509965" y="6350000"/>
            <a:ext cx="3398825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Batters are allowed to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deviate (±1 m)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stop </a:t>
            </a:r>
          </a:p>
          <a:p>
            <a:pPr algn="l">
              <a:defRPr>
                <a:solidFill>
                  <a:schemeClr val="accent1"/>
                </a:solidFill>
              </a:defRPr>
            </a:pPr>
            <a:r>
              <a:t>to avoid a tag </a:t>
            </a:r>
          </a:p>
        </p:txBody>
      </p:sp>
      <p:sp>
        <p:nvSpPr>
          <p:cNvPr id="143" name="Line"/>
          <p:cNvSpPr/>
          <p:nvPr/>
        </p:nvSpPr>
        <p:spPr>
          <a:xfrm>
            <a:off x="5004854" y="6428660"/>
            <a:ext cx="2458886" cy="2479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6923" y="15981"/>
                </a:lnTo>
                <a:lnTo>
                  <a:pt x="14726" y="11476"/>
                </a:lnTo>
                <a:cubicBezTo>
                  <a:pt x="15840" y="10245"/>
                  <a:pt x="16744" y="8843"/>
                  <a:pt x="17404" y="7325"/>
                </a:cubicBezTo>
                <a:cubicBezTo>
                  <a:pt x="17938" y="6096"/>
                  <a:pt x="18305" y="4802"/>
                  <a:pt x="18498" y="3477"/>
                </a:cubicBezTo>
                <a:lnTo>
                  <a:pt x="21600" y="0"/>
                </a:ln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" name="1"/>
          <p:cNvSpPr txBox="1"/>
          <p:nvPr/>
        </p:nvSpPr>
        <p:spPr>
          <a:xfrm>
            <a:off x="6187979" y="676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5" name="Circle"/>
          <p:cNvSpPr/>
          <p:nvPr/>
        </p:nvSpPr>
        <p:spPr>
          <a:xfrm>
            <a:off x="6299200" y="7201296"/>
            <a:ext cx="127000" cy="12700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Circle"/>
          <p:cNvSpPr/>
          <p:nvPr/>
        </p:nvSpPr>
        <p:spPr>
          <a:xfrm>
            <a:off x="4762500" y="88138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" name="Batters are not allowed to…"/>
          <p:cNvSpPr txBox="1"/>
          <p:nvPr/>
        </p:nvSpPr>
        <p:spPr>
          <a:xfrm>
            <a:off x="8509965" y="6349999"/>
            <a:ext cx="4096360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Batters are </a:t>
            </a:r>
            <a:r>
              <a:rPr u="sng"/>
              <a:t>not</a:t>
            </a:r>
            <a:r>
              <a:t> allowed to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run back to avoid a tag 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refuse a hit</a:t>
            </a:r>
          </a:p>
        </p:txBody>
      </p:sp>
      <p:sp>
        <p:nvSpPr>
          <p:cNvPr id="150" name="Line"/>
          <p:cNvSpPr/>
          <p:nvPr/>
        </p:nvSpPr>
        <p:spPr>
          <a:xfrm flipH="1">
            <a:off x="5021615" y="6448589"/>
            <a:ext cx="2420586" cy="24435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If you hit the ball (fair), you run"/>
          <p:cNvSpPr txBox="1"/>
          <p:nvPr/>
        </p:nvSpPr>
        <p:spPr>
          <a:xfrm>
            <a:off x="8116265" y="7618467"/>
            <a:ext cx="451622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If you hit the ball (fair), you run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Circle"/>
          <p:cNvSpPr/>
          <p:nvPr/>
        </p:nvSpPr>
        <p:spPr>
          <a:xfrm>
            <a:off x="4749800" y="3314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" name="Base Runners are allowed to…"/>
          <p:cNvSpPr txBox="1"/>
          <p:nvPr/>
        </p:nvSpPr>
        <p:spPr>
          <a:xfrm>
            <a:off x="8509965" y="6350000"/>
            <a:ext cx="4369918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Runners are allowed to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deviate (±1m)</a:t>
            </a:r>
          </a:p>
        </p:txBody>
      </p:sp>
      <p:sp>
        <p:nvSpPr>
          <p:cNvPr id="156" name="Line"/>
          <p:cNvSpPr/>
          <p:nvPr/>
        </p:nvSpPr>
        <p:spPr>
          <a:xfrm>
            <a:off x="2261654" y="3545760"/>
            <a:ext cx="2458886" cy="2479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6923" y="15981"/>
                </a:lnTo>
                <a:lnTo>
                  <a:pt x="14726" y="11476"/>
                </a:lnTo>
                <a:cubicBezTo>
                  <a:pt x="15840" y="10245"/>
                  <a:pt x="16744" y="8843"/>
                  <a:pt x="17404" y="7325"/>
                </a:cubicBezTo>
                <a:cubicBezTo>
                  <a:pt x="17938" y="6096"/>
                  <a:pt x="18305" y="4802"/>
                  <a:pt x="18498" y="3477"/>
                </a:cubicBezTo>
                <a:lnTo>
                  <a:pt x="21600" y="0"/>
                </a:ln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" name="6"/>
          <p:cNvSpPr txBox="1"/>
          <p:nvPr/>
        </p:nvSpPr>
        <p:spPr>
          <a:xfrm>
            <a:off x="3444779" y="3884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58" name="Circle"/>
          <p:cNvSpPr/>
          <p:nvPr/>
        </p:nvSpPr>
        <p:spPr>
          <a:xfrm>
            <a:off x="3556000" y="4318396"/>
            <a:ext cx="127000" cy="12700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Circle"/>
          <p:cNvSpPr/>
          <p:nvPr/>
        </p:nvSpPr>
        <p:spPr>
          <a:xfrm>
            <a:off x="4749800" y="3314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" name="Base Runners are allowed to…"/>
          <p:cNvSpPr txBox="1"/>
          <p:nvPr/>
        </p:nvSpPr>
        <p:spPr>
          <a:xfrm>
            <a:off x="8509965" y="6350000"/>
            <a:ext cx="4369918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Runners are allowed to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deviate (±1m)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stop</a:t>
            </a:r>
          </a:p>
        </p:txBody>
      </p:sp>
      <p:sp>
        <p:nvSpPr>
          <p:cNvPr id="163" name="Line"/>
          <p:cNvSpPr/>
          <p:nvPr/>
        </p:nvSpPr>
        <p:spPr>
          <a:xfrm flipV="1">
            <a:off x="3950754" y="3545760"/>
            <a:ext cx="769786" cy="701174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" name="6"/>
          <p:cNvSpPr txBox="1"/>
          <p:nvPr/>
        </p:nvSpPr>
        <p:spPr>
          <a:xfrm>
            <a:off x="3444779" y="3884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65" name="Circle"/>
          <p:cNvSpPr/>
          <p:nvPr/>
        </p:nvSpPr>
        <p:spPr>
          <a:xfrm>
            <a:off x="3556000" y="4318396"/>
            <a:ext cx="127000" cy="12700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Circle"/>
          <p:cNvSpPr/>
          <p:nvPr/>
        </p:nvSpPr>
        <p:spPr>
          <a:xfrm>
            <a:off x="4749800" y="3314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" name="Base Runners are allowed to…"/>
          <p:cNvSpPr txBox="1"/>
          <p:nvPr/>
        </p:nvSpPr>
        <p:spPr>
          <a:xfrm>
            <a:off x="8509965" y="6350000"/>
            <a:ext cx="4369918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Runners are allowed to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deviate (±1m)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stop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1"/>
                </a:solidFill>
              </a:defRPr>
            </a:pPr>
            <a:r>
              <a:t>return to a previous base</a:t>
            </a:r>
          </a:p>
        </p:txBody>
      </p:sp>
      <p:sp>
        <p:nvSpPr>
          <p:cNvPr id="170" name="Line"/>
          <p:cNvSpPr/>
          <p:nvPr/>
        </p:nvSpPr>
        <p:spPr>
          <a:xfrm>
            <a:off x="4162684" y="3545760"/>
            <a:ext cx="557856" cy="422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2" h="21600" fill="norm" stroke="1" extrusionOk="0">
                <a:moveTo>
                  <a:pt x="13376" y="618"/>
                </a:moveTo>
                <a:cubicBezTo>
                  <a:pt x="8213" y="2719"/>
                  <a:pt x="4053" y="6855"/>
                  <a:pt x="1796" y="12129"/>
                </a:cubicBezTo>
                <a:cubicBezTo>
                  <a:pt x="522" y="15105"/>
                  <a:pt x="-88" y="18343"/>
                  <a:pt x="10" y="21600"/>
                </a:cubicBezTo>
                <a:lnTo>
                  <a:pt x="11932" y="18062"/>
                </a:lnTo>
                <a:cubicBezTo>
                  <a:pt x="13238" y="15375"/>
                  <a:pt x="14391" y="12654"/>
                  <a:pt x="15365" y="9901"/>
                </a:cubicBezTo>
                <a:cubicBezTo>
                  <a:pt x="15975" y="8175"/>
                  <a:pt x="16512" y="6445"/>
                  <a:pt x="16967" y="4700"/>
                </a:cubicBezTo>
                <a:lnTo>
                  <a:pt x="21512" y="0"/>
                </a:ln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" name="6"/>
          <p:cNvSpPr txBox="1"/>
          <p:nvPr/>
        </p:nvSpPr>
        <p:spPr>
          <a:xfrm>
            <a:off x="3444779" y="3884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2" name="Circle"/>
          <p:cNvSpPr/>
          <p:nvPr/>
        </p:nvSpPr>
        <p:spPr>
          <a:xfrm>
            <a:off x="3556000" y="4318396"/>
            <a:ext cx="127000" cy="12700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