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Base hit in Center Field No runne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549148">
              <a:defRPr sz="7519"/>
            </a:pPr>
            <a:r>
              <a:t>Base hit in Center Field</a:t>
            </a:r>
            <a:br/>
            <a:r>
              <a:t>No runners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8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419" name="Covers 2nd base"/>
          <p:cNvSpPr txBox="1"/>
          <p:nvPr/>
        </p:nvSpPr>
        <p:spPr>
          <a:xfrm>
            <a:off x="10072700" y="71095"/>
            <a:ext cx="254782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420" name="Covers 1e base"/>
          <p:cNvSpPr txBox="1"/>
          <p:nvPr/>
        </p:nvSpPr>
        <p:spPr>
          <a:xfrm>
            <a:off x="10072699" y="603305"/>
            <a:ext cx="2355801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1e base</a:t>
            </a:r>
          </a:p>
        </p:txBody>
      </p:sp>
      <p:sp>
        <p:nvSpPr>
          <p:cNvPr id="421" name="Takes 1st base"/>
          <p:cNvSpPr txBox="1"/>
          <p:nvPr/>
        </p:nvSpPr>
        <p:spPr>
          <a:xfrm>
            <a:off x="10072699" y="1135514"/>
            <a:ext cx="22649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1st base</a:t>
            </a:r>
          </a:p>
        </p:txBody>
      </p:sp>
      <p:sp>
        <p:nvSpPr>
          <p:cNvPr id="422" name="Covers 2nd base"/>
          <p:cNvSpPr txBox="1"/>
          <p:nvPr/>
        </p:nvSpPr>
        <p:spPr>
          <a:xfrm>
            <a:off x="10072699" y="2199933"/>
            <a:ext cx="254782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423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424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425" name="Fields the ball"/>
          <p:cNvSpPr txBox="1"/>
          <p:nvPr/>
        </p:nvSpPr>
        <p:spPr>
          <a:xfrm>
            <a:off x="10072699" y="3796561"/>
            <a:ext cx="212811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426" name="Covers 8"/>
          <p:cNvSpPr txBox="1"/>
          <p:nvPr/>
        </p:nvSpPr>
        <p:spPr>
          <a:xfrm>
            <a:off x="10072699" y="3264351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427" name="Covers 8"/>
          <p:cNvSpPr txBox="1"/>
          <p:nvPr/>
        </p:nvSpPr>
        <p:spPr>
          <a:xfrm>
            <a:off x="10072699" y="4328770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428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429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430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431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432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433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434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435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436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437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438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439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440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441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442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443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444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445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446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47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48" name="Line"/>
          <p:cNvSpPr/>
          <p:nvPr/>
        </p:nvSpPr>
        <p:spPr>
          <a:xfrm flipV="1">
            <a:off x="1663700" y="994309"/>
            <a:ext cx="2275775" cy="1863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49" name="Line"/>
          <p:cNvSpPr/>
          <p:nvPr/>
        </p:nvSpPr>
        <p:spPr>
          <a:xfrm flipH="1" flipV="1">
            <a:off x="5477435" y="830039"/>
            <a:ext cx="2435926" cy="20282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0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1" name="Line"/>
          <p:cNvSpPr/>
          <p:nvPr/>
        </p:nvSpPr>
        <p:spPr>
          <a:xfrm flipH="1">
            <a:off x="4906572" y="1262269"/>
            <a:ext cx="10226" cy="2958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2" name="Line"/>
          <p:cNvSpPr/>
          <p:nvPr/>
        </p:nvSpPr>
        <p:spPr>
          <a:xfrm flipV="1">
            <a:off x="4908884" y="5228378"/>
            <a:ext cx="1" cy="694643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3" name="Line"/>
          <p:cNvSpPr/>
          <p:nvPr/>
        </p:nvSpPr>
        <p:spPr>
          <a:xfrm flipV="1">
            <a:off x="3098800" y="2327809"/>
            <a:ext cx="1793175" cy="1456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4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5" name="Line"/>
          <p:cNvSpPr/>
          <p:nvPr/>
        </p:nvSpPr>
        <p:spPr>
          <a:xfrm flipV="1">
            <a:off x="5210660" y="6710139"/>
            <a:ext cx="2732976" cy="2625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6" name="Line"/>
          <p:cNvSpPr/>
          <p:nvPr/>
        </p:nvSpPr>
        <p:spPr>
          <a:xfrm>
            <a:off x="7431397" y="5554869"/>
            <a:ext cx="129475" cy="372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7" name="Line"/>
          <p:cNvSpPr/>
          <p:nvPr/>
        </p:nvSpPr>
        <p:spPr>
          <a:xfrm flipV="1">
            <a:off x="2489200" y="4586969"/>
            <a:ext cx="1767775" cy="69623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9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460" name="Covers 2nd base"/>
          <p:cNvSpPr txBox="1"/>
          <p:nvPr/>
        </p:nvSpPr>
        <p:spPr>
          <a:xfrm>
            <a:off x="10072700" y="71095"/>
            <a:ext cx="254782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461" name="Covers 1e base"/>
          <p:cNvSpPr txBox="1"/>
          <p:nvPr/>
        </p:nvSpPr>
        <p:spPr>
          <a:xfrm>
            <a:off x="10072699" y="603305"/>
            <a:ext cx="2355801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1e base</a:t>
            </a:r>
          </a:p>
        </p:txBody>
      </p:sp>
      <p:sp>
        <p:nvSpPr>
          <p:cNvPr id="462" name="Takes 1st base"/>
          <p:cNvSpPr txBox="1"/>
          <p:nvPr/>
        </p:nvSpPr>
        <p:spPr>
          <a:xfrm>
            <a:off x="10072699" y="1135514"/>
            <a:ext cx="22649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1st base</a:t>
            </a:r>
          </a:p>
        </p:txBody>
      </p:sp>
      <p:sp>
        <p:nvSpPr>
          <p:cNvPr id="463" name="Covers 2nd base"/>
          <p:cNvSpPr txBox="1"/>
          <p:nvPr/>
        </p:nvSpPr>
        <p:spPr>
          <a:xfrm>
            <a:off x="10072699" y="2199933"/>
            <a:ext cx="254782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464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465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466" name="Fields the ball"/>
          <p:cNvSpPr txBox="1"/>
          <p:nvPr/>
        </p:nvSpPr>
        <p:spPr>
          <a:xfrm>
            <a:off x="10072699" y="3796561"/>
            <a:ext cx="212811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467" name="Covers 8"/>
          <p:cNvSpPr txBox="1"/>
          <p:nvPr/>
        </p:nvSpPr>
        <p:spPr>
          <a:xfrm>
            <a:off x="10072699" y="3264351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468" name="Covers 8"/>
          <p:cNvSpPr txBox="1"/>
          <p:nvPr/>
        </p:nvSpPr>
        <p:spPr>
          <a:xfrm>
            <a:off x="10072699" y="4328770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469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470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471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472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473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474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475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476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477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478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479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480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481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482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483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484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485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486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487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88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89" name="Line"/>
          <p:cNvSpPr/>
          <p:nvPr/>
        </p:nvSpPr>
        <p:spPr>
          <a:xfrm flipV="1">
            <a:off x="1663700" y="994309"/>
            <a:ext cx="2275775" cy="1863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0" name="Line"/>
          <p:cNvSpPr/>
          <p:nvPr/>
        </p:nvSpPr>
        <p:spPr>
          <a:xfrm flipH="1" flipV="1">
            <a:off x="5477435" y="830039"/>
            <a:ext cx="2435926" cy="20282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1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2" name="Line"/>
          <p:cNvSpPr/>
          <p:nvPr/>
        </p:nvSpPr>
        <p:spPr>
          <a:xfrm flipH="1">
            <a:off x="4906572" y="1262269"/>
            <a:ext cx="10226" cy="2958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3" name="Line"/>
          <p:cNvSpPr/>
          <p:nvPr/>
        </p:nvSpPr>
        <p:spPr>
          <a:xfrm flipV="1">
            <a:off x="4908884" y="5228378"/>
            <a:ext cx="1" cy="694643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4" name="Line"/>
          <p:cNvSpPr/>
          <p:nvPr/>
        </p:nvSpPr>
        <p:spPr>
          <a:xfrm flipV="1">
            <a:off x="3098800" y="2327809"/>
            <a:ext cx="1793175" cy="1456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5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6" name="Line"/>
          <p:cNvSpPr/>
          <p:nvPr/>
        </p:nvSpPr>
        <p:spPr>
          <a:xfrm flipV="1">
            <a:off x="5210660" y="6710139"/>
            <a:ext cx="2732976" cy="2625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7" name="Line"/>
          <p:cNvSpPr/>
          <p:nvPr/>
        </p:nvSpPr>
        <p:spPr>
          <a:xfrm>
            <a:off x="7431397" y="5554869"/>
            <a:ext cx="129475" cy="372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8" name="Line"/>
          <p:cNvSpPr/>
          <p:nvPr/>
        </p:nvSpPr>
        <p:spPr>
          <a:xfrm flipV="1">
            <a:off x="2489200" y="4586969"/>
            <a:ext cx="1767775" cy="69623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9" name="Runner decides to advance or to return to 1e base."/>
          <p:cNvSpPr txBox="1"/>
          <p:nvPr/>
        </p:nvSpPr>
        <p:spPr>
          <a:xfrm>
            <a:off x="8636965" y="6989817"/>
            <a:ext cx="4082797" cy="82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solidFill>
                  <a:schemeClr val="accent1"/>
                </a:solidFill>
              </a:defRPr>
            </a:pPr>
            <a:r>
              <a:t>Runner decides to advance</a:t>
            </a:r>
            <a:br/>
            <a:r>
              <a:t>or to return to 1e base.</a:t>
            </a:r>
          </a:p>
        </p:txBody>
      </p:sp>
      <p:sp>
        <p:nvSpPr>
          <p:cNvPr id="500" name="3 and 4 call out directions"/>
          <p:cNvSpPr txBox="1"/>
          <p:nvPr/>
        </p:nvSpPr>
        <p:spPr>
          <a:xfrm>
            <a:off x="8636965" y="7799074"/>
            <a:ext cx="384474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3 and 4 call out directions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2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503" name="Covers 2nd base"/>
          <p:cNvSpPr txBox="1"/>
          <p:nvPr/>
        </p:nvSpPr>
        <p:spPr>
          <a:xfrm>
            <a:off x="10072700" y="71095"/>
            <a:ext cx="254782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504" name="Covers 1e base"/>
          <p:cNvSpPr txBox="1"/>
          <p:nvPr/>
        </p:nvSpPr>
        <p:spPr>
          <a:xfrm>
            <a:off x="10072699" y="603305"/>
            <a:ext cx="2355801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1e base</a:t>
            </a:r>
          </a:p>
        </p:txBody>
      </p:sp>
      <p:sp>
        <p:nvSpPr>
          <p:cNvPr id="505" name="Takes 1st base"/>
          <p:cNvSpPr txBox="1"/>
          <p:nvPr/>
        </p:nvSpPr>
        <p:spPr>
          <a:xfrm>
            <a:off x="10072699" y="1135514"/>
            <a:ext cx="22649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1st base</a:t>
            </a:r>
          </a:p>
        </p:txBody>
      </p:sp>
      <p:sp>
        <p:nvSpPr>
          <p:cNvPr id="506" name="Covers 2nd base"/>
          <p:cNvSpPr txBox="1"/>
          <p:nvPr/>
        </p:nvSpPr>
        <p:spPr>
          <a:xfrm>
            <a:off x="10072699" y="2199933"/>
            <a:ext cx="254782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507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508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509" name="Fields the ball"/>
          <p:cNvSpPr txBox="1"/>
          <p:nvPr/>
        </p:nvSpPr>
        <p:spPr>
          <a:xfrm>
            <a:off x="10072699" y="3796561"/>
            <a:ext cx="212811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510" name="Covers 8"/>
          <p:cNvSpPr txBox="1"/>
          <p:nvPr/>
        </p:nvSpPr>
        <p:spPr>
          <a:xfrm>
            <a:off x="10072699" y="3264351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511" name="Covers 8"/>
          <p:cNvSpPr txBox="1"/>
          <p:nvPr/>
        </p:nvSpPr>
        <p:spPr>
          <a:xfrm>
            <a:off x="10072699" y="4328770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512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13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14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15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16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517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518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519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520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521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22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23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24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25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526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527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528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529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530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1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2" name="Line"/>
          <p:cNvSpPr/>
          <p:nvPr/>
        </p:nvSpPr>
        <p:spPr>
          <a:xfrm flipV="1">
            <a:off x="1663700" y="994309"/>
            <a:ext cx="2275775" cy="1863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3" name="Line"/>
          <p:cNvSpPr/>
          <p:nvPr/>
        </p:nvSpPr>
        <p:spPr>
          <a:xfrm flipH="1" flipV="1">
            <a:off x="5477435" y="830039"/>
            <a:ext cx="2435926" cy="20282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4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5" name="Line"/>
          <p:cNvSpPr/>
          <p:nvPr/>
        </p:nvSpPr>
        <p:spPr>
          <a:xfrm flipH="1">
            <a:off x="4906572" y="1262269"/>
            <a:ext cx="10226" cy="2958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6" name="Line"/>
          <p:cNvSpPr/>
          <p:nvPr/>
        </p:nvSpPr>
        <p:spPr>
          <a:xfrm flipV="1">
            <a:off x="4908884" y="5228378"/>
            <a:ext cx="1" cy="694643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7" name="Line"/>
          <p:cNvSpPr/>
          <p:nvPr/>
        </p:nvSpPr>
        <p:spPr>
          <a:xfrm flipV="1">
            <a:off x="3098800" y="2327809"/>
            <a:ext cx="1793175" cy="1456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8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9" name="Line"/>
          <p:cNvSpPr/>
          <p:nvPr/>
        </p:nvSpPr>
        <p:spPr>
          <a:xfrm flipV="1">
            <a:off x="5210660" y="6710139"/>
            <a:ext cx="2732976" cy="2625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40" name="Line"/>
          <p:cNvSpPr/>
          <p:nvPr/>
        </p:nvSpPr>
        <p:spPr>
          <a:xfrm>
            <a:off x="7431397" y="5554869"/>
            <a:ext cx="129475" cy="372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41" name="Line"/>
          <p:cNvSpPr/>
          <p:nvPr/>
        </p:nvSpPr>
        <p:spPr>
          <a:xfrm flipV="1">
            <a:off x="2489200" y="4586969"/>
            <a:ext cx="1767775" cy="69623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42" name="8 throws to 2nd base  - via the cutoff."/>
          <p:cNvSpPr txBox="1"/>
          <p:nvPr/>
        </p:nvSpPr>
        <p:spPr>
          <a:xfrm>
            <a:off x="8636000" y="6985000"/>
            <a:ext cx="3236367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8 throws to 2nd base </a:t>
            </a:r>
            <a:br/>
            <a:r>
              <a:t>- via the cutoff.</a:t>
            </a:r>
          </a:p>
        </p:txBody>
      </p:sp>
      <p:sp>
        <p:nvSpPr>
          <p:cNvPr id="543" name="Line"/>
          <p:cNvSpPr/>
          <p:nvPr/>
        </p:nvSpPr>
        <p:spPr>
          <a:xfrm flipH="1">
            <a:off x="4904674" y="1816099"/>
            <a:ext cx="22927" cy="1222911"/>
          </a:xfrm>
          <a:prstGeom prst="line">
            <a:avLst/>
          </a:prstGeom>
          <a:ln w="38100">
            <a:solidFill>
              <a:schemeClr val="accent5">
                <a:lumOff val="-29866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5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546" name="Covers 2nd base"/>
          <p:cNvSpPr txBox="1"/>
          <p:nvPr/>
        </p:nvSpPr>
        <p:spPr>
          <a:xfrm>
            <a:off x="10072700" y="71095"/>
            <a:ext cx="254782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547" name="Covers 1e base"/>
          <p:cNvSpPr txBox="1"/>
          <p:nvPr/>
        </p:nvSpPr>
        <p:spPr>
          <a:xfrm>
            <a:off x="10072699" y="603305"/>
            <a:ext cx="2355801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1e base</a:t>
            </a:r>
          </a:p>
        </p:txBody>
      </p:sp>
      <p:sp>
        <p:nvSpPr>
          <p:cNvPr id="548" name="Takes 1st base"/>
          <p:cNvSpPr txBox="1"/>
          <p:nvPr/>
        </p:nvSpPr>
        <p:spPr>
          <a:xfrm>
            <a:off x="10072699" y="1135514"/>
            <a:ext cx="22649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1st base</a:t>
            </a:r>
          </a:p>
        </p:txBody>
      </p:sp>
      <p:sp>
        <p:nvSpPr>
          <p:cNvPr id="549" name="Covers 2nd base"/>
          <p:cNvSpPr txBox="1"/>
          <p:nvPr/>
        </p:nvSpPr>
        <p:spPr>
          <a:xfrm>
            <a:off x="10072699" y="2199933"/>
            <a:ext cx="254782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550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551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552" name="Fields the ball"/>
          <p:cNvSpPr txBox="1"/>
          <p:nvPr/>
        </p:nvSpPr>
        <p:spPr>
          <a:xfrm>
            <a:off x="10072699" y="3796561"/>
            <a:ext cx="212811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553" name="Covers 8"/>
          <p:cNvSpPr txBox="1"/>
          <p:nvPr/>
        </p:nvSpPr>
        <p:spPr>
          <a:xfrm>
            <a:off x="10072699" y="3264351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554" name="Covers 8"/>
          <p:cNvSpPr txBox="1"/>
          <p:nvPr/>
        </p:nvSpPr>
        <p:spPr>
          <a:xfrm>
            <a:off x="10072699" y="4328770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555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56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57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58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59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560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561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562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563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564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65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66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67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68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569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570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571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572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573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4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5" name="Line"/>
          <p:cNvSpPr/>
          <p:nvPr/>
        </p:nvSpPr>
        <p:spPr>
          <a:xfrm flipV="1">
            <a:off x="1663700" y="994309"/>
            <a:ext cx="2275775" cy="1863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6" name="Line"/>
          <p:cNvSpPr/>
          <p:nvPr/>
        </p:nvSpPr>
        <p:spPr>
          <a:xfrm flipH="1" flipV="1">
            <a:off x="5477435" y="830039"/>
            <a:ext cx="2435926" cy="20282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7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8" name="Line"/>
          <p:cNvSpPr/>
          <p:nvPr/>
        </p:nvSpPr>
        <p:spPr>
          <a:xfrm flipH="1">
            <a:off x="4906572" y="1262269"/>
            <a:ext cx="10226" cy="2958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9" name="Line"/>
          <p:cNvSpPr/>
          <p:nvPr/>
        </p:nvSpPr>
        <p:spPr>
          <a:xfrm flipV="1">
            <a:off x="4908884" y="5228378"/>
            <a:ext cx="1" cy="694643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80" name="Line"/>
          <p:cNvSpPr/>
          <p:nvPr/>
        </p:nvSpPr>
        <p:spPr>
          <a:xfrm flipV="1">
            <a:off x="3098800" y="2327809"/>
            <a:ext cx="1793175" cy="1456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81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82" name="Line"/>
          <p:cNvSpPr/>
          <p:nvPr/>
        </p:nvSpPr>
        <p:spPr>
          <a:xfrm flipV="1">
            <a:off x="5210660" y="6710139"/>
            <a:ext cx="2732976" cy="2625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83" name="Line"/>
          <p:cNvSpPr/>
          <p:nvPr/>
        </p:nvSpPr>
        <p:spPr>
          <a:xfrm>
            <a:off x="7431397" y="5554869"/>
            <a:ext cx="129475" cy="372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84" name="Line"/>
          <p:cNvSpPr/>
          <p:nvPr/>
        </p:nvSpPr>
        <p:spPr>
          <a:xfrm flipV="1">
            <a:off x="2489200" y="4586969"/>
            <a:ext cx="1767775" cy="69623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85" name="Line"/>
          <p:cNvSpPr/>
          <p:nvPr/>
        </p:nvSpPr>
        <p:spPr>
          <a:xfrm>
            <a:off x="4927600" y="1816099"/>
            <a:ext cx="2250375" cy="3686711"/>
          </a:xfrm>
          <a:prstGeom prst="line">
            <a:avLst/>
          </a:prstGeom>
          <a:ln w="38100">
            <a:solidFill>
              <a:schemeClr val="accent5">
                <a:lumOff val="-29866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86" name="...or towards 1e base if…"/>
          <p:cNvSpPr txBox="1"/>
          <p:nvPr/>
        </p:nvSpPr>
        <p:spPr>
          <a:xfrm>
            <a:off x="8636000" y="6985000"/>
            <a:ext cx="3951428" cy="1565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...or towards 1e base if </a:t>
            </a:r>
          </a:p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the runner took a big lead</a:t>
            </a:r>
            <a:br/>
            <a:r>
              <a:rPr u="sng"/>
              <a:t>and</a:t>
            </a:r>
            <a:r>
              <a:t> is returning (slowly) to</a:t>
            </a:r>
            <a:br/>
            <a:r>
              <a:t>1e base.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8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589" name="Covers 2nd base"/>
          <p:cNvSpPr txBox="1"/>
          <p:nvPr/>
        </p:nvSpPr>
        <p:spPr>
          <a:xfrm>
            <a:off x="10072700" y="71095"/>
            <a:ext cx="254782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590" name="Covers 1e base"/>
          <p:cNvSpPr txBox="1"/>
          <p:nvPr/>
        </p:nvSpPr>
        <p:spPr>
          <a:xfrm>
            <a:off x="10072699" y="603305"/>
            <a:ext cx="2355801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1e base</a:t>
            </a:r>
          </a:p>
        </p:txBody>
      </p:sp>
      <p:sp>
        <p:nvSpPr>
          <p:cNvPr id="591" name="Takes 1st base"/>
          <p:cNvSpPr txBox="1"/>
          <p:nvPr/>
        </p:nvSpPr>
        <p:spPr>
          <a:xfrm>
            <a:off x="10072699" y="1135514"/>
            <a:ext cx="22649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1st base</a:t>
            </a:r>
          </a:p>
        </p:txBody>
      </p:sp>
      <p:sp>
        <p:nvSpPr>
          <p:cNvPr id="592" name="Covers 2nd base"/>
          <p:cNvSpPr txBox="1"/>
          <p:nvPr/>
        </p:nvSpPr>
        <p:spPr>
          <a:xfrm>
            <a:off x="10072699" y="2199933"/>
            <a:ext cx="254782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593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594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595" name="Fields the ball"/>
          <p:cNvSpPr txBox="1"/>
          <p:nvPr/>
        </p:nvSpPr>
        <p:spPr>
          <a:xfrm>
            <a:off x="10072699" y="3796561"/>
            <a:ext cx="212811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596" name="Covers 8"/>
          <p:cNvSpPr txBox="1"/>
          <p:nvPr/>
        </p:nvSpPr>
        <p:spPr>
          <a:xfrm>
            <a:off x="10072699" y="3264351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597" name="Covers 8"/>
          <p:cNvSpPr txBox="1"/>
          <p:nvPr/>
        </p:nvSpPr>
        <p:spPr>
          <a:xfrm>
            <a:off x="10072699" y="4328770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598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99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600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601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602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603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604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605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606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607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608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609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610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611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612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613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614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615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616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7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8" name="Line"/>
          <p:cNvSpPr/>
          <p:nvPr/>
        </p:nvSpPr>
        <p:spPr>
          <a:xfrm flipV="1">
            <a:off x="1663700" y="994309"/>
            <a:ext cx="2275775" cy="1863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9" name="Line"/>
          <p:cNvSpPr/>
          <p:nvPr/>
        </p:nvSpPr>
        <p:spPr>
          <a:xfrm flipH="1" flipV="1">
            <a:off x="5477435" y="830039"/>
            <a:ext cx="2435926" cy="20282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20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21" name="Line"/>
          <p:cNvSpPr/>
          <p:nvPr/>
        </p:nvSpPr>
        <p:spPr>
          <a:xfrm flipH="1">
            <a:off x="4906572" y="1262269"/>
            <a:ext cx="10226" cy="2958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22" name="Line"/>
          <p:cNvSpPr/>
          <p:nvPr/>
        </p:nvSpPr>
        <p:spPr>
          <a:xfrm flipV="1">
            <a:off x="4908884" y="5228378"/>
            <a:ext cx="1" cy="694643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23" name="Line"/>
          <p:cNvSpPr/>
          <p:nvPr/>
        </p:nvSpPr>
        <p:spPr>
          <a:xfrm flipV="1">
            <a:off x="3098800" y="2327809"/>
            <a:ext cx="1793175" cy="1456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24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25" name="Line"/>
          <p:cNvSpPr/>
          <p:nvPr/>
        </p:nvSpPr>
        <p:spPr>
          <a:xfrm flipV="1">
            <a:off x="5210660" y="6710139"/>
            <a:ext cx="2732976" cy="2625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26" name="Line"/>
          <p:cNvSpPr/>
          <p:nvPr/>
        </p:nvSpPr>
        <p:spPr>
          <a:xfrm>
            <a:off x="7431397" y="5554869"/>
            <a:ext cx="129475" cy="372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27" name="Line"/>
          <p:cNvSpPr/>
          <p:nvPr/>
        </p:nvSpPr>
        <p:spPr>
          <a:xfrm flipV="1">
            <a:off x="2489200" y="4586969"/>
            <a:ext cx="1767775" cy="69623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28" name="Line"/>
          <p:cNvSpPr/>
          <p:nvPr/>
        </p:nvSpPr>
        <p:spPr>
          <a:xfrm>
            <a:off x="4927600" y="1816099"/>
            <a:ext cx="1" cy="441861"/>
          </a:xfrm>
          <a:prstGeom prst="line">
            <a:avLst/>
          </a:prstGeom>
          <a:ln w="38100">
            <a:solidFill>
              <a:schemeClr val="accent5">
                <a:lumOff val="-29866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29" name="If so directed: 6 cuts the ball and  checks the runner"/>
          <p:cNvSpPr txBox="1"/>
          <p:nvPr/>
        </p:nvSpPr>
        <p:spPr>
          <a:xfrm>
            <a:off x="8636000" y="6985000"/>
            <a:ext cx="2857500" cy="1197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If so directed:</a:t>
            </a:r>
            <a:br/>
            <a:r>
              <a:t>6 cuts the ball </a:t>
            </a:r>
            <a:r>
              <a:rPr u="sng"/>
              <a:t>and</a:t>
            </a:r>
            <a:r>
              <a:t> </a:t>
            </a:r>
            <a:br/>
            <a:r>
              <a:t>checks the runner</a:t>
            </a:r>
          </a:p>
        </p:txBody>
      </p:sp>
      <p:sp>
        <p:nvSpPr>
          <p:cNvPr id="630" name="X"/>
          <p:cNvSpPr txBox="1"/>
          <p:nvPr/>
        </p:nvSpPr>
        <p:spPr>
          <a:xfrm>
            <a:off x="4781499" y="2123733"/>
            <a:ext cx="317602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X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2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633" name="Covers 2nd base"/>
          <p:cNvSpPr txBox="1"/>
          <p:nvPr/>
        </p:nvSpPr>
        <p:spPr>
          <a:xfrm>
            <a:off x="10072700" y="71095"/>
            <a:ext cx="254782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634" name="Covers 1e base"/>
          <p:cNvSpPr txBox="1"/>
          <p:nvPr/>
        </p:nvSpPr>
        <p:spPr>
          <a:xfrm>
            <a:off x="10072699" y="603305"/>
            <a:ext cx="2355801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1e base</a:t>
            </a:r>
          </a:p>
        </p:txBody>
      </p:sp>
      <p:sp>
        <p:nvSpPr>
          <p:cNvPr id="635" name="Takes 1st base"/>
          <p:cNvSpPr txBox="1"/>
          <p:nvPr/>
        </p:nvSpPr>
        <p:spPr>
          <a:xfrm>
            <a:off x="10072699" y="1135514"/>
            <a:ext cx="22649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1st base</a:t>
            </a:r>
          </a:p>
        </p:txBody>
      </p:sp>
      <p:sp>
        <p:nvSpPr>
          <p:cNvPr id="636" name="Covers 2nd base"/>
          <p:cNvSpPr txBox="1"/>
          <p:nvPr/>
        </p:nvSpPr>
        <p:spPr>
          <a:xfrm>
            <a:off x="10072699" y="2199933"/>
            <a:ext cx="254782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637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638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639" name="Fields the ball"/>
          <p:cNvSpPr txBox="1"/>
          <p:nvPr/>
        </p:nvSpPr>
        <p:spPr>
          <a:xfrm>
            <a:off x="10072699" y="3796561"/>
            <a:ext cx="212811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640" name="Covers 8"/>
          <p:cNvSpPr txBox="1"/>
          <p:nvPr/>
        </p:nvSpPr>
        <p:spPr>
          <a:xfrm>
            <a:off x="10072699" y="3264351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641" name="Covers 8"/>
          <p:cNvSpPr txBox="1"/>
          <p:nvPr/>
        </p:nvSpPr>
        <p:spPr>
          <a:xfrm>
            <a:off x="10072699" y="4328770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642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643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644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645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646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647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648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649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650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651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652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653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654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655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656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657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658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659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660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1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2" name="Line"/>
          <p:cNvSpPr/>
          <p:nvPr/>
        </p:nvSpPr>
        <p:spPr>
          <a:xfrm flipV="1">
            <a:off x="1663700" y="994309"/>
            <a:ext cx="2275775" cy="1863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3" name="Line"/>
          <p:cNvSpPr/>
          <p:nvPr/>
        </p:nvSpPr>
        <p:spPr>
          <a:xfrm flipH="1" flipV="1">
            <a:off x="5477435" y="830039"/>
            <a:ext cx="2435926" cy="20282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4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5" name="Line"/>
          <p:cNvSpPr/>
          <p:nvPr/>
        </p:nvSpPr>
        <p:spPr>
          <a:xfrm flipH="1">
            <a:off x="4906572" y="1262269"/>
            <a:ext cx="10226" cy="2958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6" name="Line"/>
          <p:cNvSpPr/>
          <p:nvPr/>
        </p:nvSpPr>
        <p:spPr>
          <a:xfrm flipV="1">
            <a:off x="4908884" y="5228378"/>
            <a:ext cx="1" cy="694643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7" name="Line"/>
          <p:cNvSpPr/>
          <p:nvPr/>
        </p:nvSpPr>
        <p:spPr>
          <a:xfrm flipV="1">
            <a:off x="3098800" y="2327809"/>
            <a:ext cx="1793175" cy="1456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8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9" name="Line"/>
          <p:cNvSpPr/>
          <p:nvPr/>
        </p:nvSpPr>
        <p:spPr>
          <a:xfrm flipV="1">
            <a:off x="5210660" y="6710139"/>
            <a:ext cx="2732976" cy="2625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70" name="Line"/>
          <p:cNvSpPr/>
          <p:nvPr/>
        </p:nvSpPr>
        <p:spPr>
          <a:xfrm>
            <a:off x="7431397" y="5554869"/>
            <a:ext cx="129475" cy="372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71" name="Line"/>
          <p:cNvSpPr/>
          <p:nvPr/>
        </p:nvSpPr>
        <p:spPr>
          <a:xfrm flipV="1">
            <a:off x="2489200" y="4586969"/>
            <a:ext cx="1767775" cy="69623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72" name="Line"/>
          <p:cNvSpPr/>
          <p:nvPr/>
        </p:nvSpPr>
        <p:spPr>
          <a:xfrm>
            <a:off x="4932146" y="1819186"/>
            <a:ext cx="1" cy="435687"/>
          </a:xfrm>
          <a:prstGeom prst="line">
            <a:avLst/>
          </a:prstGeom>
          <a:ln w="38100">
            <a:solidFill>
              <a:schemeClr val="accent5">
                <a:lumOff val="-29866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73" name="X"/>
          <p:cNvSpPr txBox="1"/>
          <p:nvPr/>
        </p:nvSpPr>
        <p:spPr>
          <a:xfrm>
            <a:off x="4781499" y="2123733"/>
            <a:ext cx="317602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X</a:t>
            </a:r>
          </a:p>
        </p:txBody>
      </p:sp>
      <p:sp>
        <p:nvSpPr>
          <p:cNvPr id="674" name="6 throws to 1st, 2nd, or  holds on to the ball."/>
          <p:cNvSpPr txBox="1"/>
          <p:nvPr/>
        </p:nvSpPr>
        <p:spPr>
          <a:xfrm>
            <a:off x="8636000" y="6985000"/>
            <a:ext cx="3535985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6 throws to 1st, 2nd, or </a:t>
            </a:r>
            <a:br/>
            <a:r>
              <a:t>holds on to the ball.</a:t>
            </a:r>
          </a:p>
        </p:txBody>
      </p:sp>
      <p:sp>
        <p:nvSpPr>
          <p:cNvPr id="675" name="Line"/>
          <p:cNvSpPr/>
          <p:nvPr/>
        </p:nvSpPr>
        <p:spPr>
          <a:xfrm flipH="1">
            <a:off x="4878625" y="2536087"/>
            <a:ext cx="35627" cy="549810"/>
          </a:xfrm>
          <a:prstGeom prst="line">
            <a:avLst/>
          </a:prstGeom>
          <a:ln w="38100">
            <a:solidFill>
              <a:schemeClr val="accent5">
                <a:lumOff val="-29866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76" name="Line"/>
          <p:cNvSpPr/>
          <p:nvPr/>
        </p:nvSpPr>
        <p:spPr>
          <a:xfrm>
            <a:off x="5105400" y="2438083"/>
            <a:ext cx="1983675" cy="2937411"/>
          </a:xfrm>
          <a:prstGeom prst="line">
            <a:avLst/>
          </a:prstGeom>
          <a:ln w="38100">
            <a:solidFill>
              <a:schemeClr val="accent5">
                <a:lumOff val="-29866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8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679" name="Covers 2nd base"/>
          <p:cNvSpPr txBox="1"/>
          <p:nvPr/>
        </p:nvSpPr>
        <p:spPr>
          <a:xfrm>
            <a:off x="10072700" y="71095"/>
            <a:ext cx="254782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680" name="Covers 1e base"/>
          <p:cNvSpPr txBox="1"/>
          <p:nvPr/>
        </p:nvSpPr>
        <p:spPr>
          <a:xfrm>
            <a:off x="10072699" y="603305"/>
            <a:ext cx="2355801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1e base</a:t>
            </a:r>
          </a:p>
        </p:txBody>
      </p:sp>
      <p:sp>
        <p:nvSpPr>
          <p:cNvPr id="681" name="Takes 1st base"/>
          <p:cNvSpPr txBox="1"/>
          <p:nvPr/>
        </p:nvSpPr>
        <p:spPr>
          <a:xfrm>
            <a:off x="10072699" y="1135514"/>
            <a:ext cx="22649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1st base</a:t>
            </a:r>
          </a:p>
        </p:txBody>
      </p:sp>
      <p:sp>
        <p:nvSpPr>
          <p:cNvPr id="682" name="Covers 2nd base"/>
          <p:cNvSpPr txBox="1"/>
          <p:nvPr/>
        </p:nvSpPr>
        <p:spPr>
          <a:xfrm>
            <a:off x="10072699" y="2199933"/>
            <a:ext cx="254782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683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684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685" name="Fields the ball"/>
          <p:cNvSpPr txBox="1"/>
          <p:nvPr/>
        </p:nvSpPr>
        <p:spPr>
          <a:xfrm>
            <a:off x="10072699" y="3796561"/>
            <a:ext cx="212811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686" name="Covers 8"/>
          <p:cNvSpPr txBox="1"/>
          <p:nvPr/>
        </p:nvSpPr>
        <p:spPr>
          <a:xfrm>
            <a:off x="10072699" y="3264351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687" name="Covers 8"/>
          <p:cNvSpPr txBox="1"/>
          <p:nvPr/>
        </p:nvSpPr>
        <p:spPr>
          <a:xfrm>
            <a:off x="10072699" y="4328770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688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689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690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691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692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693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694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695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696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697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698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699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700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701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702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703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704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705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706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07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08" name="Line"/>
          <p:cNvSpPr/>
          <p:nvPr/>
        </p:nvSpPr>
        <p:spPr>
          <a:xfrm flipV="1">
            <a:off x="1663700" y="994309"/>
            <a:ext cx="2275775" cy="1863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09" name="Line"/>
          <p:cNvSpPr/>
          <p:nvPr/>
        </p:nvSpPr>
        <p:spPr>
          <a:xfrm flipH="1" flipV="1">
            <a:off x="5477435" y="830039"/>
            <a:ext cx="2435926" cy="20282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10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11" name="Line"/>
          <p:cNvSpPr/>
          <p:nvPr/>
        </p:nvSpPr>
        <p:spPr>
          <a:xfrm flipH="1">
            <a:off x="4906572" y="1262269"/>
            <a:ext cx="10226" cy="2958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12" name="Line"/>
          <p:cNvSpPr/>
          <p:nvPr/>
        </p:nvSpPr>
        <p:spPr>
          <a:xfrm flipV="1">
            <a:off x="4908884" y="5228378"/>
            <a:ext cx="1" cy="694643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13" name="Line"/>
          <p:cNvSpPr/>
          <p:nvPr/>
        </p:nvSpPr>
        <p:spPr>
          <a:xfrm flipV="1">
            <a:off x="3098800" y="2327809"/>
            <a:ext cx="1793175" cy="1456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14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15" name="Line"/>
          <p:cNvSpPr/>
          <p:nvPr/>
        </p:nvSpPr>
        <p:spPr>
          <a:xfrm flipV="1">
            <a:off x="5210660" y="6710139"/>
            <a:ext cx="2732976" cy="2625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16" name="Line"/>
          <p:cNvSpPr/>
          <p:nvPr/>
        </p:nvSpPr>
        <p:spPr>
          <a:xfrm>
            <a:off x="7431397" y="5554869"/>
            <a:ext cx="129475" cy="372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17" name="Line"/>
          <p:cNvSpPr/>
          <p:nvPr/>
        </p:nvSpPr>
        <p:spPr>
          <a:xfrm flipV="1">
            <a:off x="2489200" y="4586969"/>
            <a:ext cx="1767775" cy="69623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18" name="Line"/>
          <p:cNvSpPr/>
          <p:nvPr/>
        </p:nvSpPr>
        <p:spPr>
          <a:xfrm>
            <a:off x="4932146" y="1819186"/>
            <a:ext cx="1" cy="435687"/>
          </a:xfrm>
          <a:prstGeom prst="line">
            <a:avLst/>
          </a:prstGeom>
          <a:ln w="38100">
            <a:solidFill>
              <a:schemeClr val="accent5">
                <a:lumOff val="-29866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19" name="X"/>
          <p:cNvSpPr txBox="1"/>
          <p:nvPr/>
        </p:nvSpPr>
        <p:spPr>
          <a:xfrm>
            <a:off x="4781499" y="2123733"/>
            <a:ext cx="317602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X</a:t>
            </a:r>
          </a:p>
        </p:txBody>
      </p:sp>
      <p:sp>
        <p:nvSpPr>
          <p:cNvPr id="720" name="Line"/>
          <p:cNvSpPr/>
          <p:nvPr/>
        </p:nvSpPr>
        <p:spPr>
          <a:xfrm flipH="1">
            <a:off x="4878625" y="2536087"/>
            <a:ext cx="35627" cy="549810"/>
          </a:xfrm>
          <a:prstGeom prst="line">
            <a:avLst/>
          </a:prstGeom>
          <a:ln w="38100">
            <a:solidFill>
              <a:schemeClr val="accent5">
                <a:lumOff val="-29866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21" name="Line"/>
          <p:cNvSpPr/>
          <p:nvPr/>
        </p:nvSpPr>
        <p:spPr>
          <a:xfrm>
            <a:off x="5105400" y="2438083"/>
            <a:ext cx="1983675" cy="2937411"/>
          </a:xfrm>
          <a:prstGeom prst="line">
            <a:avLst/>
          </a:prstGeom>
          <a:ln w="38100">
            <a:solidFill>
              <a:schemeClr val="accent5">
                <a:lumOff val="-29866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22" name="Line"/>
          <p:cNvSpPr/>
          <p:nvPr/>
        </p:nvSpPr>
        <p:spPr>
          <a:xfrm>
            <a:off x="5232400" y="3644583"/>
            <a:ext cx="1526475" cy="1565811"/>
          </a:xfrm>
          <a:prstGeom prst="line">
            <a:avLst/>
          </a:prstGeom>
          <a:ln w="38100">
            <a:solidFill>
              <a:schemeClr val="accent5">
                <a:lumOff val="-29866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23" name="Never throw behind the  runner if he's not returning."/>
          <p:cNvSpPr txBox="1"/>
          <p:nvPr/>
        </p:nvSpPr>
        <p:spPr>
          <a:xfrm>
            <a:off x="8636000" y="6985000"/>
            <a:ext cx="4077310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Never throw behind the </a:t>
            </a:r>
            <a:br/>
            <a:r>
              <a:t>runner if he's not returning.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5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726" name="Covers 2nd base"/>
          <p:cNvSpPr txBox="1"/>
          <p:nvPr/>
        </p:nvSpPr>
        <p:spPr>
          <a:xfrm>
            <a:off x="10072700" y="71095"/>
            <a:ext cx="254782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727" name="Covers 1e base"/>
          <p:cNvSpPr txBox="1"/>
          <p:nvPr/>
        </p:nvSpPr>
        <p:spPr>
          <a:xfrm>
            <a:off x="10072699" y="603305"/>
            <a:ext cx="2355801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1e base</a:t>
            </a:r>
          </a:p>
        </p:txBody>
      </p:sp>
      <p:sp>
        <p:nvSpPr>
          <p:cNvPr id="728" name="Takes 1st base"/>
          <p:cNvSpPr txBox="1"/>
          <p:nvPr/>
        </p:nvSpPr>
        <p:spPr>
          <a:xfrm>
            <a:off x="10072699" y="1135514"/>
            <a:ext cx="22649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1st base</a:t>
            </a:r>
          </a:p>
        </p:txBody>
      </p:sp>
      <p:sp>
        <p:nvSpPr>
          <p:cNvPr id="729" name="Covers 2nd base"/>
          <p:cNvSpPr txBox="1"/>
          <p:nvPr/>
        </p:nvSpPr>
        <p:spPr>
          <a:xfrm>
            <a:off x="10072699" y="2199933"/>
            <a:ext cx="254782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730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731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732" name="Fields the ball"/>
          <p:cNvSpPr txBox="1"/>
          <p:nvPr/>
        </p:nvSpPr>
        <p:spPr>
          <a:xfrm>
            <a:off x="10072699" y="3796561"/>
            <a:ext cx="212811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733" name="Covers 8"/>
          <p:cNvSpPr txBox="1"/>
          <p:nvPr/>
        </p:nvSpPr>
        <p:spPr>
          <a:xfrm>
            <a:off x="10072699" y="3264351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734" name="Covers 8"/>
          <p:cNvSpPr txBox="1"/>
          <p:nvPr/>
        </p:nvSpPr>
        <p:spPr>
          <a:xfrm>
            <a:off x="10072699" y="4328770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735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736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737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738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739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740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741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742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743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744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745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746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747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748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749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750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751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752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753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54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55" name="Line"/>
          <p:cNvSpPr/>
          <p:nvPr/>
        </p:nvSpPr>
        <p:spPr>
          <a:xfrm flipV="1">
            <a:off x="1663700" y="994309"/>
            <a:ext cx="2275775" cy="1863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56" name="Line"/>
          <p:cNvSpPr/>
          <p:nvPr/>
        </p:nvSpPr>
        <p:spPr>
          <a:xfrm flipH="1" flipV="1">
            <a:off x="5477435" y="830039"/>
            <a:ext cx="2435926" cy="20282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57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58" name="Line"/>
          <p:cNvSpPr/>
          <p:nvPr/>
        </p:nvSpPr>
        <p:spPr>
          <a:xfrm flipH="1">
            <a:off x="4906572" y="1262269"/>
            <a:ext cx="10226" cy="2958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59" name="Line"/>
          <p:cNvSpPr/>
          <p:nvPr/>
        </p:nvSpPr>
        <p:spPr>
          <a:xfrm flipV="1">
            <a:off x="4908884" y="5228378"/>
            <a:ext cx="1" cy="694643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60" name="Line"/>
          <p:cNvSpPr/>
          <p:nvPr/>
        </p:nvSpPr>
        <p:spPr>
          <a:xfrm flipV="1">
            <a:off x="3098800" y="2327809"/>
            <a:ext cx="1793175" cy="1456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61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62" name="Line"/>
          <p:cNvSpPr/>
          <p:nvPr/>
        </p:nvSpPr>
        <p:spPr>
          <a:xfrm flipV="1">
            <a:off x="5210660" y="6710139"/>
            <a:ext cx="2732976" cy="2625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63" name="Line"/>
          <p:cNvSpPr/>
          <p:nvPr/>
        </p:nvSpPr>
        <p:spPr>
          <a:xfrm>
            <a:off x="7431397" y="5554869"/>
            <a:ext cx="129475" cy="372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64" name="Line"/>
          <p:cNvSpPr/>
          <p:nvPr/>
        </p:nvSpPr>
        <p:spPr>
          <a:xfrm flipV="1">
            <a:off x="2489200" y="4586969"/>
            <a:ext cx="1767775" cy="69623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65" name="Line"/>
          <p:cNvSpPr/>
          <p:nvPr/>
        </p:nvSpPr>
        <p:spPr>
          <a:xfrm>
            <a:off x="4932146" y="1819186"/>
            <a:ext cx="1" cy="435687"/>
          </a:xfrm>
          <a:prstGeom prst="line">
            <a:avLst/>
          </a:prstGeom>
          <a:ln w="38100">
            <a:solidFill>
              <a:schemeClr val="accent5">
                <a:lumOff val="-29866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66" name="X"/>
          <p:cNvSpPr txBox="1"/>
          <p:nvPr/>
        </p:nvSpPr>
        <p:spPr>
          <a:xfrm>
            <a:off x="4781499" y="2123733"/>
            <a:ext cx="317602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X</a:t>
            </a:r>
          </a:p>
        </p:txBody>
      </p:sp>
      <p:sp>
        <p:nvSpPr>
          <p:cNvPr id="767" name="Line"/>
          <p:cNvSpPr/>
          <p:nvPr/>
        </p:nvSpPr>
        <p:spPr>
          <a:xfrm flipH="1">
            <a:off x="4878625" y="2536087"/>
            <a:ext cx="35627" cy="549810"/>
          </a:xfrm>
          <a:prstGeom prst="line">
            <a:avLst/>
          </a:prstGeom>
          <a:ln w="38100">
            <a:solidFill>
              <a:schemeClr val="accent5">
                <a:lumOff val="-29866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68" name="Line"/>
          <p:cNvSpPr/>
          <p:nvPr/>
        </p:nvSpPr>
        <p:spPr>
          <a:xfrm>
            <a:off x="5105400" y="2438083"/>
            <a:ext cx="1983675" cy="2937411"/>
          </a:xfrm>
          <a:prstGeom prst="line">
            <a:avLst/>
          </a:prstGeom>
          <a:ln w="38100">
            <a:solidFill>
              <a:schemeClr val="accent5">
                <a:lumOff val="-29866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69" name="Never throw behind the  runner if he's not returning."/>
          <p:cNvSpPr txBox="1"/>
          <p:nvPr/>
        </p:nvSpPr>
        <p:spPr>
          <a:xfrm>
            <a:off x="8636000" y="6985000"/>
            <a:ext cx="4077310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Never throw behind the </a:t>
            </a:r>
            <a:br/>
            <a:r>
              <a:t>runner if he's not returning.</a:t>
            </a:r>
          </a:p>
        </p:txBody>
      </p:sp>
      <p:sp>
        <p:nvSpPr>
          <p:cNvPr id="770" name="Line"/>
          <p:cNvSpPr/>
          <p:nvPr/>
        </p:nvSpPr>
        <p:spPr>
          <a:xfrm>
            <a:off x="5105400" y="3641889"/>
            <a:ext cx="1783117" cy="1821217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71" name="The runner can still advance on the throw."/>
          <p:cNvSpPr txBox="1"/>
          <p:nvPr/>
        </p:nvSpPr>
        <p:spPr>
          <a:xfrm>
            <a:off x="8636000" y="7792724"/>
            <a:ext cx="4212336" cy="82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solidFill>
                  <a:schemeClr val="accent1"/>
                </a:solidFill>
              </a:defRPr>
            </a:pPr>
            <a:r>
              <a:t>The runner can still advance</a:t>
            </a:r>
            <a:br/>
            <a:r>
              <a:t>on the throw.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123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124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125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126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127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128" name="Center Fielder"/>
          <p:cNvSpPr txBox="1"/>
          <p:nvPr/>
        </p:nvSpPr>
        <p:spPr>
          <a:xfrm>
            <a:off x="10072699" y="3796561"/>
            <a:ext cx="217414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Center Fielder</a:t>
            </a:r>
          </a:p>
        </p:txBody>
      </p:sp>
      <p:sp>
        <p:nvSpPr>
          <p:cNvPr id="129" name="Left Fielder"/>
          <p:cNvSpPr txBox="1"/>
          <p:nvPr/>
        </p:nvSpPr>
        <p:spPr>
          <a:xfrm>
            <a:off x="10072699" y="3264351"/>
            <a:ext cx="17562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Left Fielder</a:t>
            </a:r>
          </a:p>
        </p:txBody>
      </p:sp>
      <p:sp>
        <p:nvSpPr>
          <p:cNvPr id="130" name="Right Fielder"/>
          <p:cNvSpPr txBox="1"/>
          <p:nvPr/>
        </p:nvSpPr>
        <p:spPr>
          <a:xfrm>
            <a:off x="10072699" y="4328770"/>
            <a:ext cx="196474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Right Fielder</a:t>
            </a:r>
          </a:p>
        </p:txBody>
      </p:sp>
      <p:sp>
        <p:nvSpPr>
          <p:cNvPr id="131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132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133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134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135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136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37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138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139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140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141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142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143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144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145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46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147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148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149" name="Base hit in center field. Runner on third scores."/>
          <p:cNvSpPr txBox="1"/>
          <p:nvPr/>
        </p:nvSpPr>
        <p:spPr>
          <a:xfrm>
            <a:off x="8636965" y="6989817"/>
            <a:ext cx="3518612" cy="82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solidFill>
                  <a:schemeClr val="accent1"/>
                </a:solidFill>
              </a:defRPr>
            </a:pPr>
            <a:r>
              <a:t>Base hit in center field.</a:t>
            </a:r>
            <a:br/>
            <a:r>
              <a:t>Runner on third scores.</a:t>
            </a:r>
          </a:p>
        </p:txBody>
      </p:sp>
      <p:sp>
        <p:nvSpPr>
          <p:cNvPr id="150" name="Circle"/>
          <p:cNvSpPr/>
          <p:nvPr/>
        </p:nvSpPr>
        <p:spPr>
          <a:xfrm>
            <a:off x="2019300" y="61087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1" name="Line"/>
          <p:cNvSpPr/>
          <p:nvPr/>
        </p:nvSpPr>
        <p:spPr>
          <a:xfrm flipH="1" flipV="1">
            <a:off x="2278415" y="6326705"/>
            <a:ext cx="2649186" cy="2649185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2" name="Line"/>
          <p:cNvSpPr/>
          <p:nvPr/>
        </p:nvSpPr>
        <p:spPr>
          <a:xfrm flipV="1">
            <a:off x="4927600" y="1819110"/>
            <a:ext cx="1" cy="7156780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3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56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157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158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159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160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161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162" name="Fields the ball"/>
          <p:cNvSpPr txBox="1"/>
          <p:nvPr/>
        </p:nvSpPr>
        <p:spPr>
          <a:xfrm>
            <a:off x="10072699" y="3796561"/>
            <a:ext cx="212811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163" name="Left Fielder"/>
          <p:cNvSpPr txBox="1"/>
          <p:nvPr/>
        </p:nvSpPr>
        <p:spPr>
          <a:xfrm>
            <a:off x="10072699" y="3264351"/>
            <a:ext cx="17562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Left Fielder</a:t>
            </a:r>
          </a:p>
        </p:txBody>
      </p:sp>
      <p:sp>
        <p:nvSpPr>
          <p:cNvPr id="164" name="Right Fielder"/>
          <p:cNvSpPr txBox="1"/>
          <p:nvPr/>
        </p:nvSpPr>
        <p:spPr>
          <a:xfrm>
            <a:off x="10072699" y="4328770"/>
            <a:ext cx="196474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Right Fielder</a:t>
            </a:r>
          </a:p>
        </p:txBody>
      </p:sp>
      <p:sp>
        <p:nvSpPr>
          <p:cNvPr id="165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166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167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168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169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170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71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172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173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174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175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176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177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178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179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80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181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182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183" name="Batter rounds first base."/>
          <p:cNvSpPr txBox="1"/>
          <p:nvPr/>
        </p:nvSpPr>
        <p:spPr>
          <a:xfrm>
            <a:off x="8636000" y="6984999"/>
            <a:ext cx="363717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1"/>
                </a:solidFill>
              </a:defRPr>
            </a:lvl1pPr>
          </a:lstStyle>
          <a:p>
            <a:pPr/>
            <a:r>
              <a:t>Batter rounds first base.</a:t>
            </a:r>
          </a:p>
        </p:txBody>
      </p:sp>
      <p:sp>
        <p:nvSpPr>
          <p:cNvPr id="184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5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6" name="Line"/>
          <p:cNvSpPr/>
          <p:nvPr/>
        </p:nvSpPr>
        <p:spPr>
          <a:xfrm flipH="1">
            <a:off x="4906572" y="1262269"/>
            <a:ext cx="10226" cy="2958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7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90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191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192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193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194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195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196" name="Fields the ball"/>
          <p:cNvSpPr txBox="1"/>
          <p:nvPr/>
        </p:nvSpPr>
        <p:spPr>
          <a:xfrm>
            <a:off x="10072699" y="3796561"/>
            <a:ext cx="212811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197" name="Covers 8"/>
          <p:cNvSpPr txBox="1"/>
          <p:nvPr/>
        </p:nvSpPr>
        <p:spPr>
          <a:xfrm>
            <a:off x="10072699" y="3264351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198" name="Covers 8"/>
          <p:cNvSpPr txBox="1"/>
          <p:nvPr/>
        </p:nvSpPr>
        <p:spPr>
          <a:xfrm>
            <a:off x="10072699" y="4328770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199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00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01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02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03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04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05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06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07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08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09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10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11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12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13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14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15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16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17" name="Batter rounds first base."/>
          <p:cNvSpPr txBox="1"/>
          <p:nvPr/>
        </p:nvSpPr>
        <p:spPr>
          <a:xfrm>
            <a:off x="8636000" y="6984999"/>
            <a:ext cx="363717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1"/>
                </a:solidFill>
              </a:defRPr>
            </a:lvl1pPr>
          </a:lstStyle>
          <a:p>
            <a:pPr/>
            <a:r>
              <a:t>Batter rounds first base.</a:t>
            </a:r>
          </a:p>
        </p:txBody>
      </p:sp>
      <p:sp>
        <p:nvSpPr>
          <p:cNvPr id="218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19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0" name="Line"/>
          <p:cNvSpPr/>
          <p:nvPr/>
        </p:nvSpPr>
        <p:spPr>
          <a:xfrm flipV="1">
            <a:off x="1663700" y="994309"/>
            <a:ext cx="2275775" cy="1863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1" name="Line"/>
          <p:cNvSpPr/>
          <p:nvPr/>
        </p:nvSpPr>
        <p:spPr>
          <a:xfrm flipH="1" flipV="1">
            <a:off x="5477435" y="830039"/>
            <a:ext cx="2435926" cy="20282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2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3" name="Line"/>
          <p:cNvSpPr/>
          <p:nvPr/>
        </p:nvSpPr>
        <p:spPr>
          <a:xfrm flipH="1">
            <a:off x="4906572" y="1262269"/>
            <a:ext cx="10226" cy="2958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226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227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228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229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230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231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232" name="Fields the ball"/>
          <p:cNvSpPr txBox="1"/>
          <p:nvPr/>
        </p:nvSpPr>
        <p:spPr>
          <a:xfrm>
            <a:off x="10072699" y="3796561"/>
            <a:ext cx="212811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233" name="Covers 8"/>
          <p:cNvSpPr txBox="1"/>
          <p:nvPr/>
        </p:nvSpPr>
        <p:spPr>
          <a:xfrm>
            <a:off x="10072699" y="3264351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234" name="Covers 8"/>
          <p:cNvSpPr txBox="1"/>
          <p:nvPr/>
        </p:nvSpPr>
        <p:spPr>
          <a:xfrm>
            <a:off x="10072699" y="4328770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235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36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37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38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39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40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41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42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43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44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45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46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47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48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49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50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51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52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53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4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5" name="Line"/>
          <p:cNvSpPr/>
          <p:nvPr/>
        </p:nvSpPr>
        <p:spPr>
          <a:xfrm flipV="1">
            <a:off x="1663700" y="994309"/>
            <a:ext cx="2275775" cy="1863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6" name="Line"/>
          <p:cNvSpPr/>
          <p:nvPr/>
        </p:nvSpPr>
        <p:spPr>
          <a:xfrm flipH="1" flipV="1">
            <a:off x="5477435" y="830039"/>
            <a:ext cx="2435926" cy="20282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7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8" name="Line"/>
          <p:cNvSpPr/>
          <p:nvPr/>
        </p:nvSpPr>
        <p:spPr>
          <a:xfrm flipH="1">
            <a:off x="4906572" y="1262269"/>
            <a:ext cx="10226" cy="2958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9" name="Line"/>
          <p:cNvSpPr/>
          <p:nvPr/>
        </p:nvSpPr>
        <p:spPr>
          <a:xfrm flipV="1">
            <a:off x="3098800" y="2327809"/>
            <a:ext cx="1793175" cy="1456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1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262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263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264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265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266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267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268" name="Fields the ball"/>
          <p:cNvSpPr txBox="1"/>
          <p:nvPr/>
        </p:nvSpPr>
        <p:spPr>
          <a:xfrm>
            <a:off x="10072699" y="3796561"/>
            <a:ext cx="212811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269" name="Covers 8"/>
          <p:cNvSpPr txBox="1"/>
          <p:nvPr/>
        </p:nvSpPr>
        <p:spPr>
          <a:xfrm>
            <a:off x="10072699" y="3264351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270" name="Covers 8"/>
          <p:cNvSpPr txBox="1"/>
          <p:nvPr/>
        </p:nvSpPr>
        <p:spPr>
          <a:xfrm>
            <a:off x="10072699" y="4328770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271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72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73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74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75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76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77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78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79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80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81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82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83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84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85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86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87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88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89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0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1" name="Line"/>
          <p:cNvSpPr/>
          <p:nvPr/>
        </p:nvSpPr>
        <p:spPr>
          <a:xfrm flipV="1">
            <a:off x="1663700" y="994309"/>
            <a:ext cx="2275775" cy="1863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2" name="Line"/>
          <p:cNvSpPr/>
          <p:nvPr/>
        </p:nvSpPr>
        <p:spPr>
          <a:xfrm flipH="1" flipV="1">
            <a:off x="5477435" y="830039"/>
            <a:ext cx="2435926" cy="20282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3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4" name="Line"/>
          <p:cNvSpPr/>
          <p:nvPr/>
        </p:nvSpPr>
        <p:spPr>
          <a:xfrm flipH="1">
            <a:off x="4906572" y="1262269"/>
            <a:ext cx="10226" cy="2958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5" name="Line"/>
          <p:cNvSpPr/>
          <p:nvPr/>
        </p:nvSpPr>
        <p:spPr>
          <a:xfrm flipV="1">
            <a:off x="3098800" y="2327809"/>
            <a:ext cx="1793175" cy="1456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6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7" name="4 directs short stop to the correct cutoff position. Keeps an eye on the runner."/>
          <p:cNvSpPr txBox="1"/>
          <p:nvPr/>
        </p:nvSpPr>
        <p:spPr>
          <a:xfrm>
            <a:off x="8636000" y="6985000"/>
            <a:ext cx="4162654" cy="1197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4 directs short stop to</a:t>
            </a:r>
            <a:br/>
            <a:r>
              <a:t>the correct cutoff position.</a:t>
            </a:r>
            <a:br/>
            <a:r>
              <a:t>Keeps an eye on the runner.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9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300" name="Covers 2nd base"/>
          <p:cNvSpPr txBox="1"/>
          <p:nvPr/>
        </p:nvSpPr>
        <p:spPr>
          <a:xfrm>
            <a:off x="10072700" y="71095"/>
            <a:ext cx="254782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301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302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303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304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305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306" name="Fields the ball"/>
          <p:cNvSpPr txBox="1"/>
          <p:nvPr/>
        </p:nvSpPr>
        <p:spPr>
          <a:xfrm>
            <a:off x="10072699" y="3796561"/>
            <a:ext cx="212811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307" name="Covers 8"/>
          <p:cNvSpPr txBox="1"/>
          <p:nvPr/>
        </p:nvSpPr>
        <p:spPr>
          <a:xfrm>
            <a:off x="10072699" y="3264351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308" name="Covers 8"/>
          <p:cNvSpPr txBox="1"/>
          <p:nvPr/>
        </p:nvSpPr>
        <p:spPr>
          <a:xfrm>
            <a:off x="10072699" y="4328770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309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10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11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12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13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14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15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16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317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318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19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20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21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22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23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24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25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326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327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28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29" name="Line"/>
          <p:cNvSpPr/>
          <p:nvPr/>
        </p:nvSpPr>
        <p:spPr>
          <a:xfrm flipV="1">
            <a:off x="1663700" y="994309"/>
            <a:ext cx="2275775" cy="1863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0" name="Line"/>
          <p:cNvSpPr/>
          <p:nvPr/>
        </p:nvSpPr>
        <p:spPr>
          <a:xfrm flipH="1" flipV="1">
            <a:off x="5477435" y="830039"/>
            <a:ext cx="2435926" cy="20282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1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2" name="Line"/>
          <p:cNvSpPr/>
          <p:nvPr/>
        </p:nvSpPr>
        <p:spPr>
          <a:xfrm flipH="1">
            <a:off x="4906572" y="1262269"/>
            <a:ext cx="10226" cy="2958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3" name="Line"/>
          <p:cNvSpPr/>
          <p:nvPr/>
        </p:nvSpPr>
        <p:spPr>
          <a:xfrm flipV="1">
            <a:off x="3098800" y="2327809"/>
            <a:ext cx="1793175" cy="1456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4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5" name="1 takes 2nd base if necessary."/>
          <p:cNvSpPr txBox="1"/>
          <p:nvPr/>
        </p:nvSpPr>
        <p:spPr>
          <a:xfrm>
            <a:off x="8382000" y="6985000"/>
            <a:ext cx="446654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1 takes 2nd base if necessary.</a:t>
            </a:r>
          </a:p>
        </p:txBody>
      </p:sp>
      <p:sp>
        <p:nvSpPr>
          <p:cNvPr id="336" name="Line"/>
          <p:cNvSpPr/>
          <p:nvPr/>
        </p:nvSpPr>
        <p:spPr>
          <a:xfrm flipV="1">
            <a:off x="4908884" y="5228378"/>
            <a:ext cx="1" cy="694643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8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339" name="Covers 2nd base"/>
          <p:cNvSpPr txBox="1"/>
          <p:nvPr/>
        </p:nvSpPr>
        <p:spPr>
          <a:xfrm>
            <a:off x="10072700" y="71095"/>
            <a:ext cx="254782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340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341" name="Takes 1st base"/>
          <p:cNvSpPr txBox="1"/>
          <p:nvPr/>
        </p:nvSpPr>
        <p:spPr>
          <a:xfrm>
            <a:off x="10072699" y="1135514"/>
            <a:ext cx="22649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1st base</a:t>
            </a:r>
          </a:p>
        </p:txBody>
      </p:sp>
      <p:sp>
        <p:nvSpPr>
          <p:cNvPr id="342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343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344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345" name="Fields the ball"/>
          <p:cNvSpPr txBox="1"/>
          <p:nvPr/>
        </p:nvSpPr>
        <p:spPr>
          <a:xfrm>
            <a:off x="10072699" y="3796561"/>
            <a:ext cx="212811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346" name="Covers 8"/>
          <p:cNvSpPr txBox="1"/>
          <p:nvPr/>
        </p:nvSpPr>
        <p:spPr>
          <a:xfrm>
            <a:off x="10072699" y="3264351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347" name="Covers 8"/>
          <p:cNvSpPr txBox="1"/>
          <p:nvPr/>
        </p:nvSpPr>
        <p:spPr>
          <a:xfrm>
            <a:off x="10072699" y="4328770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348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49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50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51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52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53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54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55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356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357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58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59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60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61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62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63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64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365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366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67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68" name="Line"/>
          <p:cNvSpPr/>
          <p:nvPr/>
        </p:nvSpPr>
        <p:spPr>
          <a:xfrm flipV="1">
            <a:off x="1663700" y="994309"/>
            <a:ext cx="2275775" cy="1863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69" name="Line"/>
          <p:cNvSpPr/>
          <p:nvPr/>
        </p:nvSpPr>
        <p:spPr>
          <a:xfrm flipH="1" flipV="1">
            <a:off x="5477435" y="830039"/>
            <a:ext cx="2435926" cy="20282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0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1" name="Line"/>
          <p:cNvSpPr/>
          <p:nvPr/>
        </p:nvSpPr>
        <p:spPr>
          <a:xfrm flipH="1">
            <a:off x="4906572" y="1262269"/>
            <a:ext cx="10226" cy="2958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2" name="Line"/>
          <p:cNvSpPr/>
          <p:nvPr/>
        </p:nvSpPr>
        <p:spPr>
          <a:xfrm flipV="1">
            <a:off x="4908884" y="5228378"/>
            <a:ext cx="1" cy="694643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3" name="Line"/>
          <p:cNvSpPr/>
          <p:nvPr/>
        </p:nvSpPr>
        <p:spPr>
          <a:xfrm flipV="1">
            <a:off x="3098800" y="2327809"/>
            <a:ext cx="1793175" cy="1456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4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5" name="3 keeps an eye on the runner."/>
          <p:cNvSpPr txBox="1"/>
          <p:nvPr/>
        </p:nvSpPr>
        <p:spPr>
          <a:xfrm>
            <a:off x="8636000" y="6985000"/>
            <a:ext cx="437174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3 keeps an eye on the runner.</a:t>
            </a:r>
          </a:p>
        </p:txBody>
      </p:sp>
      <p:sp>
        <p:nvSpPr>
          <p:cNvPr id="376" name="Line"/>
          <p:cNvSpPr/>
          <p:nvPr/>
        </p:nvSpPr>
        <p:spPr>
          <a:xfrm>
            <a:off x="7431397" y="5554869"/>
            <a:ext cx="129475" cy="372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379" name="Covers 2nd base"/>
          <p:cNvSpPr txBox="1"/>
          <p:nvPr/>
        </p:nvSpPr>
        <p:spPr>
          <a:xfrm>
            <a:off x="10072700" y="71095"/>
            <a:ext cx="254782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380" name="Covers 1e base"/>
          <p:cNvSpPr txBox="1"/>
          <p:nvPr/>
        </p:nvSpPr>
        <p:spPr>
          <a:xfrm>
            <a:off x="10072699" y="603305"/>
            <a:ext cx="2355801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1e base</a:t>
            </a:r>
          </a:p>
        </p:txBody>
      </p:sp>
      <p:sp>
        <p:nvSpPr>
          <p:cNvPr id="381" name="Takes 1st base"/>
          <p:cNvSpPr txBox="1"/>
          <p:nvPr/>
        </p:nvSpPr>
        <p:spPr>
          <a:xfrm>
            <a:off x="10072699" y="1135514"/>
            <a:ext cx="22649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1st base</a:t>
            </a:r>
          </a:p>
        </p:txBody>
      </p:sp>
      <p:sp>
        <p:nvSpPr>
          <p:cNvPr id="382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383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384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385" name="Fields the ball"/>
          <p:cNvSpPr txBox="1"/>
          <p:nvPr/>
        </p:nvSpPr>
        <p:spPr>
          <a:xfrm>
            <a:off x="10072699" y="3796561"/>
            <a:ext cx="212811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386" name="Covers 8"/>
          <p:cNvSpPr txBox="1"/>
          <p:nvPr/>
        </p:nvSpPr>
        <p:spPr>
          <a:xfrm>
            <a:off x="10072699" y="3264351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387" name="Covers 8"/>
          <p:cNvSpPr txBox="1"/>
          <p:nvPr/>
        </p:nvSpPr>
        <p:spPr>
          <a:xfrm>
            <a:off x="10072699" y="4328770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388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89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90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91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92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93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94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95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396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397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98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99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400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401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402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403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404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405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406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7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8" name="Line"/>
          <p:cNvSpPr/>
          <p:nvPr/>
        </p:nvSpPr>
        <p:spPr>
          <a:xfrm flipV="1">
            <a:off x="1663700" y="994309"/>
            <a:ext cx="2275775" cy="1863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9" name="Line"/>
          <p:cNvSpPr/>
          <p:nvPr/>
        </p:nvSpPr>
        <p:spPr>
          <a:xfrm flipH="1" flipV="1">
            <a:off x="5477435" y="830039"/>
            <a:ext cx="2435926" cy="20282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0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1" name="Line"/>
          <p:cNvSpPr/>
          <p:nvPr/>
        </p:nvSpPr>
        <p:spPr>
          <a:xfrm flipH="1">
            <a:off x="4906572" y="1262269"/>
            <a:ext cx="10226" cy="2958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2" name="Line"/>
          <p:cNvSpPr/>
          <p:nvPr/>
        </p:nvSpPr>
        <p:spPr>
          <a:xfrm flipV="1">
            <a:off x="4908884" y="5228378"/>
            <a:ext cx="1" cy="694643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3" name="Line"/>
          <p:cNvSpPr/>
          <p:nvPr/>
        </p:nvSpPr>
        <p:spPr>
          <a:xfrm flipV="1">
            <a:off x="3098800" y="2327809"/>
            <a:ext cx="1793175" cy="1456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4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5" name="Line"/>
          <p:cNvSpPr/>
          <p:nvPr/>
        </p:nvSpPr>
        <p:spPr>
          <a:xfrm flipV="1">
            <a:off x="5210660" y="6710139"/>
            <a:ext cx="2732976" cy="2625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6" name="Line"/>
          <p:cNvSpPr/>
          <p:nvPr/>
        </p:nvSpPr>
        <p:spPr>
          <a:xfrm>
            <a:off x="7431397" y="5554869"/>
            <a:ext cx="129475" cy="3720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