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Center Field Runner on 1e bas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49148">
              <a:defRPr sz="7519"/>
            </a:pPr>
            <a:r>
              <a:t>Base hit in Center Field</a:t>
            </a:r>
            <a:br/>
            <a:r>
              <a:t>Runner on 1e 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23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424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25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426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27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2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29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30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31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3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3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3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3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3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4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4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4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4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4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4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4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4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4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4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50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1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2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3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4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5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6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7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8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9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0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1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2" name="2 stays close to homeplate."/>
          <p:cNvSpPr txBox="1"/>
          <p:nvPr/>
        </p:nvSpPr>
        <p:spPr>
          <a:xfrm>
            <a:off x="8636000" y="6985000"/>
            <a:ext cx="408736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2 stays close to homeplate.</a:t>
            </a:r>
          </a:p>
        </p:txBody>
      </p:sp>
      <p:sp>
        <p:nvSpPr>
          <p:cNvPr id="463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66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467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68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469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70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71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72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73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74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47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7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7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7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7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8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8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8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8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8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8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8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8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8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8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9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9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9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9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5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6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7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8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9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0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1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2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3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4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5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6" name="1 takes 2nd base if necessary."/>
          <p:cNvSpPr txBox="1"/>
          <p:nvPr/>
        </p:nvSpPr>
        <p:spPr>
          <a:xfrm>
            <a:off x="8382000" y="6985000"/>
            <a:ext cx="44665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1 takes 2nd base if necessary.</a:t>
            </a:r>
          </a:p>
        </p:txBody>
      </p:sp>
      <p:sp>
        <p:nvSpPr>
          <p:cNvPr id="507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10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11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12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13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14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1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16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17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18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1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2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2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2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2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2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2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2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2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2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2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3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3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3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3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3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3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3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37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8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9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0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1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2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3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4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5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6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7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8" name="Runners decide to advance an extra base or to return.  Runners keep an eye on the defensive play: advance on  the throw if possible"/>
          <p:cNvSpPr txBox="1"/>
          <p:nvPr/>
        </p:nvSpPr>
        <p:spPr>
          <a:xfrm>
            <a:off x="8636965" y="6985000"/>
            <a:ext cx="4162349" cy="23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Runners decide to advance</a:t>
            </a:r>
            <a:br/>
            <a:r>
              <a:t>an extra base or to return.</a:t>
            </a:r>
            <a:br/>
            <a:br/>
            <a:r>
              <a:t>Runners keep an eye on the</a:t>
            </a:r>
            <a:br/>
            <a:r>
              <a:t>defensive play: advance on </a:t>
            </a:r>
            <a:br/>
            <a:r>
              <a:t>the throw if possible</a:t>
            </a:r>
          </a:p>
        </p:txBody>
      </p:sp>
      <p:sp>
        <p:nvSpPr>
          <p:cNvPr id="549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0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1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2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3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557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58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559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60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61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62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63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64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56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6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6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6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6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7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7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7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7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7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7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7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7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7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7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8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8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8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83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4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5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6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7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8" name="Line"/>
          <p:cNvSpPr/>
          <p:nvPr/>
        </p:nvSpPr>
        <p:spPr>
          <a:xfrm flipV="1">
            <a:off x="2349500" y="1807109"/>
            <a:ext cx="2491675" cy="4174592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9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0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1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2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3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4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5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6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7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8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9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0" name="8 throws to 3rd base  - via the cutoff."/>
          <p:cNvSpPr txBox="1"/>
          <p:nvPr/>
        </p:nvSpPr>
        <p:spPr>
          <a:xfrm>
            <a:off x="8636000" y="6985000"/>
            <a:ext cx="3168701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8 throws to 3rd base </a:t>
            </a:r>
            <a:br/>
            <a:r>
              <a:t>- via the cutoff.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03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04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05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06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07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0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09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10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11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1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1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1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1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1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1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1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1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2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2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2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2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2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2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2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2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2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2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30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1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2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3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4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5" name="Line"/>
          <p:cNvSpPr/>
          <p:nvPr/>
        </p:nvSpPr>
        <p:spPr>
          <a:xfrm flipV="1">
            <a:off x="4876800" y="1870609"/>
            <a:ext cx="15175" cy="1190092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6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7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8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9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0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1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2" name="Circle"/>
          <p:cNvSpPr/>
          <p:nvPr/>
        </p:nvSpPr>
        <p:spPr>
          <a:xfrm>
            <a:off x="39624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3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4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5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6" name="8 throws to 3rd base  ...or to 4 if the runner took…"/>
          <p:cNvSpPr txBox="1"/>
          <p:nvPr/>
        </p:nvSpPr>
        <p:spPr>
          <a:xfrm>
            <a:off x="8636000" y="6985000"/>
            <a:ext cx="4066337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8 throws to 3rd base </a:t>
            </a:r>
            <a:br/>
            <a:r>
              <a:t>...or to 4 if the runner took </a:t>
            </a:r>
          </a:p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 lead </a:t>
            </a:r>
            <a:r>
              <a:rPr u="sng"/>
              <a:t>and</a:t>
            </a:r>
            <a:r>
              <a:t> is returning.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49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50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51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52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53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54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55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56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57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65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5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6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6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6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6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6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6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6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6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6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6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7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7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7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7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7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7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76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7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8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9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0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1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2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3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4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5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6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7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8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9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0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1" name="Line"/>
          <p:cNvSpPr/>
          <p:nvPr/>
        </p:nvSpPr>
        <p:spPr>
          <a:xfrm flipV="1">
            <a:off x="4876800" y="1870609"/>
            <a:ext cx="15175" cy="1190092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2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  <p:sp>
        <p:nvSpPr>
          <p:cNvPr id="693" name="The runner can still advance on the throw."/>
          <p:cNvSpPr txBox="1"/>
          <p:nvPr/>
        </p:nvSpPr>
        <p:spPr>
          <a:xfrm>
            <a:off x="8636000" y="7792724"/>
            <a:ext cx="421233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The runner can still advance</a:t>
            </a:r>
            <a:br/>
            <a:r>
              <a:t>on the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697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98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699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00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01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02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03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704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70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0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0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0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0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1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1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1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1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1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1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1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1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1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1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2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2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2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23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4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5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6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7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8" name="Line"/>
          <p:cNvSpPr/>
          <p:nvPr/>
        </p:nvSpPr>
        <p:spPr>
          <a:xfrm flipV="1">
            <a:off x="2349500" y="1807109"/>
            <a:ext cx="2491675" cy="4174592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9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0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1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2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3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4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5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6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7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8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9" name="Line"/>
          <p:cNvSpPr/>
          <p:nvPr/>
        </p:nvSpPr>
        <p:spPr>
          <a:xfrm>
            <a:off x="5564831" y="1072383"/>
            <a:ext cx="7796" cy="1594772"/>
          </a:xfrm>
          <a:prstGeom prst="line">
            <a:avLst/>
          </a:prstGeom>
          <a:ln w="38100" cap="rnd">
            <a:solidFill>
              <a:schemeClr val="accent5"/>
            </a:solidFill>
            <a:custDash>
              <a:ds d="100000" sp="200000"/>
            </a:custDash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0" name="5 throws to 4, if the runner  took a large lead and is  returning to 2nd base."/>
          <p:cNvSpPr txBox="1"/>
          <p:nvPr/>
        </p:nvSpPr>
        <p:spPr>
          <a:xfrm>
            <a:off x="8636000" y="6985000"/>
            <a:ext cx="4021227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5 throws to 4, if the runner </a:t>
            </a:r>
            <a:br/>
            <a:r>
              <a:t>took a large lead </a:t>
            </a:r>
            <a:r>
              <a:rPr u="sng"/>
              <a:t>and</a:t>
            </a:r>
            <a:r>
              <a:t> is </a:t>
            </a:r>
            <a:br/>
            <a:r>
              <a:t>returning to 2nd base.</a:t>
            </a:r>
          </a:p>
        </p:txBody>
      </p:sp>
      <p:sp>
        <p:nvSpPr>
          <p:cNvPr id="741" name="Line"/>
          <p:cNvSpPr/>
          <p:nvPr/>
        </p:nvSpPr>
        <p:spPr>
          <a:xfrm flipV="1">
            <a:off x="2451099" y="3900729"/>
            <a:ext cx="2120642" cy="2227022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2" name="9 moves to cover the throw."/>
          <p:cNvSpPr txBox="1"/>
          <p:nvPr/>
        </p:nvSpPr>
        <p:spPr>
          <a:xfrm>
            <a:off x="8636000" y="8432800"/>
            <a:ext cx="4140099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9 moves to cover the throw.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mph" nodeType="afterEffect" presetSubtype="0" presetID="35" grpId="1" repeatCount="9000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500" fill="hold"/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45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46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47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48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49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50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51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52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753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75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5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5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5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5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5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6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6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6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6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6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6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6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6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6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6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7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7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72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3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4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5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6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7" name="Line"/>
          <p:cNvSpPr/>
          <p:nvPr/>
        </p:nvSpPr>
        <p:spPr>
          <a:xfrm flipV="1">
            <a:off x="3733800" y="1807108"/>
            <a:ext cx="1107375" cy="1888593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8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0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1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2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3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4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5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6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7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8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9" name="If so directed: 6 cuts the ball and  checks the runner"/>
          <p:cNvSpPr txBox="1"/>
          <p:nvPr/>
        </p:nvSpPr>
        <p:spPr>
          <a:xfrm>
            <a:off x="8636000" y="6985000"/>
            <a:ext cx="2857500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6 cuts the ball </a:t>
            </a:r>
            <a:r>
              <a:rPr u="sng"/>
              <a:t>and</a:t>
            </a:r>
            <a:r>
              <a:t> </a:t>
            </a:r>
            <a:br/>
            <a:r>
              <a:t>checks the runner</a:t>
            </a:r>
          </a:p>
        </p:txBody>
      </p:sp>
      <p:sp>
        <p:nvSpPr>
          <p:cNvPr id="790" name="X"/>
          <p:cNvSpPr txBox="1"/>
          <p:nvPr/>
        </p:nvSpPr>
        <p:spPr>
          <a:xfrm>
            <a:off x="3435299" y="3656176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93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794" name="Covers 2nd base"/>
          <p:cNvSpPr txBox="1"/>
          <p:nvPr/>
        </p:nvSpPr>
        <p:spPr>
          <a:xfrm>
            <a:off x="10072699" y="603305"/>
            <a:ext cx="254782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95" name="Takes 1st base"/>
          <p:cNvSpPr txBox="1"/>
          <p:nvPr/>
        </p:nvSpPr>
        <p:spPr>
          <a:xfrm>
            <a:off x="10072699" y="1135514"/>
            <a:ext cx="22649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1st base</a:t>
            </a:r>
          </a:p>
        </p:txBody>
      </p:sp>
      <p:sp>
        <p:nvSpPr>
          <p:cNvPr id="796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97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9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99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800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801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80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0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0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0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0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0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0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0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1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1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1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1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1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1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1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1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1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1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20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1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2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3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4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5" name="Line"/>
          <p:cNvSpPr/>
          <p:nvPr/>
        </p:nvSpPr>
        <p:spPr>
          <a:xfrm flipV="1">
            <a:off x="3733800" y="1807108"/>
            <a:ext cx="1107375" cy="1888593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6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7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8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9" name="Line"/>
          <p:cNvSpPr/>
          <p:nvPr/>
        </p:nvSpPr>
        <p:spPr>
          <a:xfrm flipV="1">
            <a:off x="4900230" y="8147049"/>
            <a:ext cx="15175" cy="6820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0" name="Line"/>
          <p:cNvSpPr/>
          <p:nvPr/>
        </p:nvSpPr>
        <p:spPr>
          <a:xfrm rot="3966108">
            <a:off x="6916455" y="5776141"/>
            <a:ext cx="676971" cy="386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17" fill="norm" stroke="1" extrusionOk="0">
                <a:moveTo>
                  <a:pt x="0" y="0"/>
                </a:moveTo>
                <a:cubicBezTo>
                  <a:pt x="801" y="9087"/>
                  <a:pt x="4611" y="16629"/>
                  <a:pt x="9831" y="19462"/>
                </a:cubicBezTo>
                <a:cubicBezTo>
                  <a:pt x="13771" y="21600"/>
                  <a:pt x="18072" y="20741"/>
                  <a:pt x="21600" y="17113"/>
                </a:cubicBezTo>
              </a:path>
            </a:pathLst>
          </a:cu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1" name="Circle"/>
          <p:cNvSpPr/>
          <p:nvPr/>
        </p:nvSpPr>
        <p:spPr>
          <a:xfrm>
            <a:off x="6781800" y="53975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2" name="Circle"/>
          <p:cNvSpPr/>
          <p:nvPr/>
        </p:nvSpPr>
        <p:spPr>
          <a:xfrm>
            <a:off x="3949700" y="40259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3" name="Line"/>
          <p:cNvSpPr/>
          <p:nvPr/>
        </p:nvSpPr>
        <p:spPr>
          <a:xfrm>
            <a:off x="6169189" y="4797589"/>
            <a:ext cx="652952" cy="652952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4" name="Line"/>
          <p:cNvSpPr/>
          <p:nvPr/>
        </p:nvSpPr>
        <p:spPr>
          <a:xfrm flipH="1" flipV="1">
            <a:off x="7024184" y="5665284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5" name="Line"/>
          <p:cNvSpPr/>
          <p:nvPr/>
        </p:nvSpPr>
        <p:spPr>
          <a:xfrm flipV="1">
            <a:off x="3570819" y="43384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6" name="Line"/>
          <p:cNvSpPr/>
          <p:nvPr/>
        </p:nvSpPr>
        <p:spPr>
          <a:xfrm flipH="1">
            <a:off x="4256619" y="3665370"/>
            <a:ext cx="410196" cy="410196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7" name="X"/>
          <p:cNvSpPr txBox="1"/>
          <p:nvPr/>
        </p:nvSpPr>
        <p:spPr>
          <a:xfrm>
            <a:off x="3435299" y="3656176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838" name="6 throws to 2nd, 3rd, or holds on to the ball."/>
          <p:cNvSpPr txBox="1"/>
          <p:nvPr/>
        </p:nvSpPr>
        <p:spPr>
          <a:xfrm>
            <a:off x="8636000" y="6985000"/>
            <a:ext cx="3364992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6 throws to 2nd, 3rd,</a:t>
            </a:r>
            <a:br/>
            <a:r>
              <a:t>or holds on to the ball.</a:t>
            </a:r>
          </a:p>
        </p:txBody>
      </p:sp>
      <p:sp>
        <p:nvSpPr>
          <p:cNvPr id="839" name="Line"/>
          <p:cNvSpPr/>
          <p:nvPr/>
        </p:nvSpPr>
        <p:spPr>
          <a:xfrm flipV="1">
            <a:off x="2425700" y="4055008"/>
            <a:ext cx="1107375" cy="1888593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0" name="Line"/>
          <p:cNvSpPr/>
          <p:nvPr/>
        </p:nvSpPr>
        <p:spPr>
          <a:xfrm flipH="1">
            <a:off x="3825174" y="3581400"/>
            <a:ext cx="657927" cy="283110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center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center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V="1">
            <a:off x="4927600" y="1819110"/>
            <a:ext cx="1" cy="7156780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8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9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60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1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2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3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4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65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6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8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4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98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9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20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0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1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5" name="Batter rounds first base. Runner rounds second base."/>
          <p:cNvSpPr txBox="1"/>
          <p:nvPr/>
        </p:nvSpPr>
        <p:spPr>
          <a:xfrm>
            <a:off x="8636000" y="6985000"/>
            <a:ext cx="4286403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Batter rounds first base.</a:t>
            </a:r>
            <a:br/>
            <a:r>
              <a:t>Runner rounds second base.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29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30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31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32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33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234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5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36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37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8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9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0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1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2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3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4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5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6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7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8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9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50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51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52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53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54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55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9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0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1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2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65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66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67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68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69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270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71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72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73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27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8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8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8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8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8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9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9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92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5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6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7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8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9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0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03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04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05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06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307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308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09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10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11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12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3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4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5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6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7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8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9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0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21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22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23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24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25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26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27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28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9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30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1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2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3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4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5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6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7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8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9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4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4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45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346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47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48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49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50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5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5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6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6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6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6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6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6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6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6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6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6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1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2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4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5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6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7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8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2" name="Covers 3rd base"/>
          <p:cNvSpPr txBox="1"/>
          <p:nvPr/>
        </p:nvSpPr>
        <p:spPr>
          <a:xfrm>
            <a:off x="10072700" y="71095"/>
            <a:ext cx="248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3rd base</a:t>
            </a:r>
          </a:p>
        </p:txBody>
      </p:sp>
      <p:sp>
        <p:nvSpPr>
          <p:cNvPr id="38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8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85" name="Takes 3rd Base"/>
          <p:cNvSpPr txBox="1"/>
          <p:nvPr/>
        </p:nvSpPr>
        <p:spPr>
          <a:xfrm>
            <a:off x="10072699" y="2199933"/>
            <a:ext cx="232166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386" name="Takes 2nd Base"/>
          <p:cNvSpPr txBox="1"/>
          <p:nvPr/>
        </p:nvSpPr>
        <p:spPr>
          <a:xfrm>
            <a:off x="10072699" y="1667723"/>
            <a:ext cx="238932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87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88" name="Fields the ball"/>
          <p:cNvSpPr txBox="1"/>
          <p:nvPr/>
        </p:nvSpPr>
        <p:spPr>
          <a:xfrm>
            <a:off x="10072699" y="3796561"/>
            <a:ext cx="2128115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89" name="Covers 8"/>
          <p:cNvSpPr txBox="1"/>
          <p:nvPr/>
        </p:nvSpPr>
        <p:spPr>
          <a:xfrm>
            <a:off x="10072699" y="3264351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90" name="Covers 8"/>
          <p:cNvSpPr txBox="1"/>
          <p:nvPr/>
        </p:nvSpPr>
        <p:spPr>
          <a:xfrm>
            <a:off x="10072699" y="4328770"/>
            <a:ext cx="13962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8</a:t>
            </a:r>
          </a:p>
        </p:txBody>
      </p:sp>
      <p:sp>
        <p:nvSpPr>
          <p:cNvPr id="39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9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9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0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0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0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0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0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0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0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0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0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09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0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1" name="Line"/>
          <p:cNvSpPr/>
          <p:nvPr/>
        </p:nvSpPr>
        <p:spPr>
          <a:xfrm flipV="1">
            <a:off x="1663700" y="994309"/>
            <a:ext cx="2275775" cy="1863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2" name="Line"/>
          <p:cNvSpPr/>
          <p:nvPr/>
        </p:nvSpPr>
        <p:spPr>
          <a:xfrm flipH="1" flipV="1">
            <a:off x="5477435" y="830039"/>
            <a:ext cx="2435926" cy="20282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3" name="Circle"/>
          <p:cNvSpPr/>
          <p:nvPr/>
        </p:nvSpPr>
        <p:spPr>
          <a:xfrm>
            <a:off x="4864100" y="1600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4" name="Line"/>
          <p:cNvSpPr/>
          <p:nvPr/>
        </p:nvSpPr>
        <p:spPr>
          <a:xfrm flipH="1">
            <a:off x="4906572" y="1262269"/>
            <a:ext cx="10226" cy="2958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5" name="Circle"/>
          <p:cNvSpPr/>
          <p:nvPr/>
        </p:nvSpPr>
        <p:spPr>
          <a:xfrm>
            <a:off x="7531100" y="61214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6" name="Line"/>
          <p:cNvSpPr/>
          <p:nvPr/>
        </p:nvSpPr>
        <p:spPr>
          <a:xfrm rot="16200000">
            <a:off x="4642920" y="3209994"/>
            <a:ext cx="2454662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7" name="Line"/>
          <p:cNvSpPr/>
          <p:nvPr/>
        </p:nvSpPr>
        <p:spPr>
          <a:xfrm flipV="1">
            <a:off x="3080424" y="3909072"/>
            <a:ext cx="408876" cy="597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8" name="Line"/>
          <p:cNvSpPr/>
          <p:nvPr/>
        </p:nvSpPr>
        <p:spPr>
          <a:xfrm flipH="1">
            <a:off x="2204008" y="5580269"/>
            <a:ext cx="22926" cy="34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0" name="Line"/>
          <p:cNvSpPr/>
          <p:nvPr/>
        </p:nvSpPr>
        <p:spPr>
          <a:xfrm flipH="1">
            <a:off x="2812835" y="6300030"/>
            <a:ext cx="1927926" cy="15023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