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Base hit in Center Field Runner on 2nd bas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549148">
              <a:defRPr sz="7519"/>
            </a:pPr>
            <a:r>
              <a:t>Base hit in Center Field</a:t>
            </a:r>
            <a:br/>
            <a:r>
              <a:t>Runner on 2nd base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1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422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423" name="Takes cutoff pos."/>
          <p:cNvSpPr txBox="1"/>
          <p:nvPr/>
        </p:nvSpPr>
        <p:spPr>
          <a:xfrm>
            <a:off x="10072699" y="1135514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424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425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426" name="Takes 2nd base"/>
          <p:cNvSpPr txBox="1"/>
          <p:nvPr/>
        </p:nvSpPr>
        <p:spPr>
          <a:xfrm>
            <a:off x="10072699" y="2732142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427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428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429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430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31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32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33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34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35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36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37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38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39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40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41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42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43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44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45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46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47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48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9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0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1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2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3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4" name="Circle"/>
          <p:cNvSpPr/>
          <p:nvPr/>
        </p:nvSpPr>
        <p:spPr>
          <a:xfrm>
            <a:off x="4775200" y="3329781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5" name="Line"/>
          <p:cNvSpPr/>
          <p:nvPr/>
        </p:nvSpPr>
        <p:spPr>
          <a:xfrm rot="10800000">
            <a:off x="2331520" y="3632656"/>
            <a:ext cx="2454662" cy="33427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6" name="Line"/>
          <p:cNvSpPr/>
          <p:nvPr/>
        </p:nvSpPr>
        <p:spPr>
          <a:xfrm flipH="1" flipV="1">
            <a:off x="4944035" y="5376639"/>
            <a:ext cx="2181926" cy="343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7" name="Line"/>
          <p:cNvSpPr/>
          <p:nvPr/>
        </p:nvSpPr>
        <p:spPr>
          <a:xfrm flipH="1">
            <a:off x="4625069" y="6330182"/>
            <a:ext cx="199820" cy="335791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8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459" name="Line"/>
          <p:cNvSpPr/>
          <p:nvPr/>
        </p:nvSpPr>
        <p:spPr>
          <a:xfrm flipH="1">
            <a:off x="2148725" y="5617710"/>
            <a:ext cx="28229" cy="3556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60" name="Line"/>
          <p:cNvSpPr/>
          <p:nvPr/>
        </p:nvSpPr>
        <p:spPr>
          <a:xfrm flipV="1">
            <a:off x="3149600" y="3521609"/>
            <a:ext cx="1374075" cy="4153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2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463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464" name="Takes cutoff pos."/>
          <p:cNvSpPr txBox="1"/>
          <p:nvPr/>
        </p:nvSpPr>
        <p:spPr>
          <a:xfrm>
            <a:off x="10072699" y="1135514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465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466" name="Takes 1st base"/>
          <p:cNvSpPr txBox="1"/>
          <p:nvPr/>
        </p:nvSpPr>
        <p:spPr>
          <a:xfrm>
            <a:off x="10072699" y="1667723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467" name="Takes 2nd base"/>
          <p:cNvSpPr txBox="1"/>
          <p:nvPr/>
        </p:nvSpPr>
        <p:spPr>
          <a:xfrm>
            <a:off x="10072699" y="2732142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468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469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470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471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72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73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74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75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76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77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78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79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80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81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82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83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84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85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86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87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88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89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0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1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2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3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4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5" name="Circle"/>
          <p:cNvSpPr/>
          <p:nvPr/>
        </p:nvSpPr>
        <p:spPr>
          <a:xfrm>
            <a:off x="4775200" y="3329781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6" name="Line"/>
          <p:cNvSpPr/>
          <p:nvPr/>
        </p:nvSpPr>
        <p:spPr>
          <a:xfrm rot="10800000">
            <a:off x="2331520" y="3632656"/>
            <a:ext cx="2454662" cy="33427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7" name="Line"/>
          <p:cNvSpPr/>
          <p:nvPr/>
        </p:nvSpPr>
        <p:spPr>
          <a:xfrm flipH="1" flipV="1">
            <a:off x="4944035" y="5376639"/>
            <a:ext cx="2181926" cy="343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8" name="Line"/>
          <p:cNvSpPr/>
          <p:nvPr/>
        </p:nvSpPr>
        <p:spPr>
          <a:xfrm flipH="1">
            <a:off x="4625069" y="6330182"/>
            <a:ext cx="199820" cy="335791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9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500" name="Line"/>
          <p:cNvSpPr/>
          <p:nvPr/>
        </p:nvSpPr>
        <p:spPr>
          <a:xfrm flipH="1">
            <a:off x="2148725" y="5617710"/>
            <a:ext cx="28229" cy="3556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01" name="Line"/>
          <p:cNvSpPr/>
          <p:nvPr/>
        </p:nvSpPr>
        <p:spPr>
          <a:xfrm flipV="1">
            <a:off x="3149600" y="3521609"/>
            <a:ext cx="1374075" cy="4153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02" name="Line"/>
          <p:cNvSpPr/>
          <p:nvPr/>
        </p:nvSpPr>
        <p:spPr>
          <a:xfrm>
            <a:off x="6781800" y="4165599"/>
            <a:ext cx="942275" cy="16166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03" name="4 keeps an eye  on the runner."/>
          <p:cNvSpPr txBox="1"/>
          <p:nvPr/>
        </p:nvSpPr>
        <p:spPr>
          <a:xfrm>
            <a:off x="9590201" y="6989817"/>
            <a:ext cx="2361287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4 keeps an eye </a:t>
            </a:r>
            <a:br/>
            <a:r>
              <a:t>on the runner.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5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06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507" name="Takes cutoff pos."/>
          <p:cNvSpPr txBox="1"/>
          <p:nvPr/>
        </p:nvSpPr>
        <p:spPr>
          <a:xfrm>
            <a:off x="10072699" y="1135514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508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509" name="Takes 1st base"/>
          <p:cNvSpPr txBox="1"/>
          <p:nvPr/>
        </p:nvSpPr>
        <p:spPr>
          <a:xfrm>
            <a:off x="10072699" y="1667723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510" name="Takes 2nd base"/>
          <p:cNvSpPr txBox="1"/>
          <p:nvPr/>
        </p:nvSpPr>
        <p:spPr>
          <a:xfrm>
            <a:off x="10072699" y="2732142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511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512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513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514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15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16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17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18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19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20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21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22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23" name="1"/>
          <p:cNvSpPr txBox="1"/>
          <p:nvPr/>
        </p:nvSpPr>
        <p:spPr>
          <a:xfrm>
            <a:off x="5077815" y="920048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24" name="2"/>
          <p:cNvSpPr txBox="1"/>
          <p:nvPr/>
        </p:nvSpPr>
        <p:spPr>
          <a:xfrm>
            <a:off x="4770478" y="8265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25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26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27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28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29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30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31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2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3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4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5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536" name="Line"/>
          <p:cNvSpPr/>
          <p:nvPr/>
        </p:nvSpPr>
        <p:spPr>
          <a:xfrm flipH="1">
            <a:off x="2148725" y="5617710"/>
            <a:ext cx="28229" cy="3556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7" name="Line"/>
          <p:cNvSpPr/>
          <p:nvPr/>
        </p:nvSpPr>
        <p:spPr>
          <a:xfrm flipV="1">
            <a:off x="3149600" y="3521609"/>
            <a:ext cx="1374075" cy="4153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8" name="Line"/>
          <p:cNvSpPr/>
          <p:nvPr/>
        </p:nvSpPr>
        <p:spPr>
          <a:xfrm>
            <a:off x="6781800" y="4165599"/>
            <a:ext cx="942275" cy="16166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9" name="Circle"/>
          <p:cNvSpPr/>
          <p:nvPr/>
        </p:nvSpPr>
        <p:spPr>
          <a:xfrm>
            <a:off x="6781800" y="5422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0" name="Circle"/>
          <p:cNvSpPr/>
          <p:nvPr/>
        </p:nvSpPr>
        <p:spPr>
          <a:xfrm>
            <a:off x="2794000" y="6940283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1" name="3"/>
          <p:cNvSpPr txBox="1"/>
          <p:nvPr/>
        </p:nvSpPr>
        <p:spPr>
          <a:xfrm>
            <a:off x="47603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3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44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545" name="Takes cutoff pos."/>
          <p:cNvSpPr txBox="1"/>
          <p:nvPr/>
        </p:nvSpPr>
        <p:spPr>
          <a:xfrm>
            <a:off x="10072699" y="1135514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546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547" name="Takes 1st base"/>
          <p:cNvSpPr txBox="1"/>
          <p:nvPr/>
        </p:nvSpPr>
        <p:spPr>
          <a:xfrm>
            <a:off x="10072699" y="1667723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548" name="Takes 2nd base"/>
          <p:cNvSpPr txBox="1"/>
          <p:nvPr/>
        </p:nvSpPr>
        <p:spPr>
          <a:xfrm>
            <a:off x="10072699" y="2732142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549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550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551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552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53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54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55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56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57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58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59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60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61" name="1"/>
          <p:cNvSpPr txBox="1"/>
          <p:nvPr/>
        </p:nvSpPr>
        <p:spPr>
          <a:xfrm>
            <a:off x="5077815" y="920048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62" name="2"/>
          <p:cNvSpPr txBox="1"/>
          <p:nvPr/>
        </p:nvSpPr>
        <p:spPr>
          <a:xfrm>
            <a:off x="4770478" y="8265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63" name="3"/>
          <p:cNvSpPr txBox="1"/>
          <p:nvPr/>
        </p:nvSpPr>
        <p:spPr>
          <a:xfrm>
            <a:off x="47603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64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65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66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67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68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69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70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1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2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3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4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575" name="Line"/>
          <p:cNvSpPr/>
          <p:nvPr/>
        </p:nvSpPr>
        <p:spPr>
          <a:xfrm flipH="1">
            <a:off x="2148725" y="5617710"/>
            <a:ext cx="28229" cy="3556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6" name="Line"/>
          <p:cNvSpPr/>
          <p:nvPr/>
        </p:nvSpPr>
        <p:spPr>
          <a:xfrm flipV="1">
            <a:off x="3149600" y="3521609"/>
            <a:ext cx="1374075" cy="4153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7" name="Line"/>
          <p:cNvSpPr/>
          <p:nvPr/>
        </p:nvSpPr>
        <p:spPr>
          <a:xfrm>
            <a:off x="6781800" y="4165599"/>
            <a:ext cx="942275" cy="16166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8" name="Circle"/>
          <p:cNvSpPr/>
          <p:nvPr/>
        </p:nvSpPr>
        <p:spPr>
          <a:xfrm>
            <a:off x="6781800" y="5422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9" name="Circle"/>
          <p:cNvSpPr/>
          <p:nvPr/>
        </p:nvSpPr>
        <p:spPr>
          <a:xfrm>
            <a:off x="2794000" y="6940283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0" name="Runners decide to advance an extra base or to return.  Runners keep an eye on the defensive play: advance on  the throw if possible"/>
          <p:cNvSpPr txBox="1"/>
          <p:nvPr/>
        </p:nvSpPr>
        <p:spPr>
          <a:xfrm>
            <a:off x="8636965" y="6985000"/>
            <a:ext cx="4162349" cy="23025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Runners decide to advance</a:t>
            </a:r>
            <a:br/>
            <a:r>
              <a:t>an extra base or to return.</a:t>
            </a:r>
            <a:br/>
            <a:br/>
            <a:r>
              <a:t>Runners keep an eye on the</a:t>
            </a:r>
            <a:br/>
            <a:r>
              <a:t>defensive play: advance on </a:t>
            </a:r>
            <a:br/>
            <a:r>
              <a:t>the throw if possible</a:t>
            </a:r>
          </a:p>
        </p:txBody>
      </p:sp>
      <p:sp>
        <p:nvSpPr>
          <p:cNvPr id="581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2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3" name="Line"/>
          <p:cNvSpPr/>
          <p:nvPr/>
        </p:nvSpPr>
        <p:spPr>
          <a:xfrm>
            <a:off x="2393313" y="6533513"/>
            <a:ext cx="415628" cy="415627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4" name="Line"/>
          <p:cNvSpPr/>
          <p:nvPr/>
        </p:nvSpPr>
        <p:spPr>
          <a:xfrm flipH="1" flipV="1">
            <a:off x="3010984" y="7163883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6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87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588" name="Takes cutoff pos."/>
          <p:cNvSpPr txBox="1"/>
          <p:nvPr/>
        </p:nvSpPr>
        <p:spPr>
          <a:xfrm>
            <a:off x="10072699" y="1135514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589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590" name="Takes 1st base"/>
          <p:cNvSpPr txBox="1"/>
          <p:nvPr/>
        </p:nvSpPr>
        <p:spPr>
          <a:xfrm>
            <a:off x="10072699" y="1667723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591" name="Takes 2nd base"/>
          <p:cNvSpPr txBox="1"/>
          <p:nvPr/>
        </p:nvSpPr>
        <p:spPr>
          <a:xfrm>
            <a:off x="10072699" y="2732142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592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593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594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595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96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97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98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99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00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01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02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03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04" name="1"/>
          <p:cNvSpPr txBox="1"/>
          <p:nvPr/>
        </p:nvSpPr>
        <p:spPr>
          <a:xfrm>
            <a:off x="5077815" y="920048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05" name="2"/>
          <p:cNvSpPr txBox="1"/>
          <p:nvPr/>
        </p:nvSpPr>
        <p:spPr>
          <a:xfrm>
            <a:off x="4770478" y="8265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06" name="3"/>
          <p:cNvSpPr txBox="1"/>
          <p:nvPr/>
        </p:nvSpPr>
        <p:spPr>
          <a:xfrm>
            <a:off x="47603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07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08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09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10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11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12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13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4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5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6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7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618" name="Line"/>
          <p:cNvSpPr/>
          <p:nvPr/>
        </p:nvSpPr>
        <p:spPr>
          <a:xfrm flipH="1">
            <a:off x="2148725" y="5617710"/>
            <a:ext cx="28229" cy="3556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9" name="Line"/>
          <p:cNvSpPr/>
          <p:nvPr/>
        </p:nvSpPr>
        <p:spPr>
          <a:xfrm flipV="1">
            <a:off x="3149600" y="3521609"/>
            <a:ext cx="1374075" cy="4153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0" name="Line"/>
          <p:cNvSpPr/>
          <p:nvPr/>
        </p:nvSpPr>
        <p:spPr>
          <a:xfrm>
            <a:off x="6781800" y="4165599"/>
            <a:ext cx="942275" cy="16166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1" name="Circle"/>
          <p:cNvSpPr/>
          <p:nvPr/>
        </p:nvSpPr>
        <p:spPr>
          <a:xfrm>
            <a:off x="6781800" y="5422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2" name="Circle"/>
          <p:cNvSpPr/>
          <p:nvPr/>
        </p:nvSpPr>
        <p:spPr>
          <a:xfrm>
            <a:off x="2794000" y="6940283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3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4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5" name="Line"/>
          <p:cNvSpPr/>
          <p:nvPr/>
        </p:nvSpPr>
        <p:spPr>
          <a:xfrm>
            <a:off x="2393313" y="6533513"/>
            <a:ext cx="415628" cy="415627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6" name="Line"/>
          <p:cNvSpPr/>
          <p:nvPr/>
        </p:nvSpPr>
        <p:spPr>
          <a:xfrm flipH="1" flipV="1">
            <a:off x="3010984" y="7163883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7" name="8 throws home"/>
          <p:cNvSpPr txBox="1"/>
          <p:nvPr/>
        </p:nvSpPr>
        <p:spPr>
          <a:xfrm>
            <a:off x="8636000" y="6985000"/>
            <a:ext cx="2270456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8 throws home</a:t>
            </a:r>
          </a:p>
        </p:txBody>
      </p:sp>
      <p:sp>
        <p:nvSpPr>
          <p:cNvPr id="628" name="Line"/>
          <p:cNvSpPr/>
          <p:nvPr/>
        </p:nvSpPr>
        <p:spPr>
          <a:xfrm flipV="1">
            <a:off x="4927600" y="1819110"/>
            <a:ext cx="1" cy="6373801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0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631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632" name="Takes cutoff pos."/>
          <p:cNvSpPr txBox="1"/>
          <p:nvPr/>
        </p:nvSpPr>
        <p:spPr>
          <a:xfrm>
            <a:off x="10072699" y="1135514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633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634" name="Takes 1st base"/>
          <p:cNvSpPr txBox="1"/>
          <p:nvPr/>
        </p:nvSpPr>
        <p:spPr>
          <a:xfrm>
            <a:off x="10072699" y="1667723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635" name="Takes 2nd base"/>
          <p:cNvSpPr txBox="1"/>
          <p:nvPr/>
        </p:nvSpPr>
        <p:spPr>
          <a:xfrm>
            <a:off x="10072699" y="2732142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636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637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638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639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40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41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42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43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44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45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46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47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48" name="1"/>
          <p:cNvSpPr txBox="1"/>
          <p:nvPr/>
        </p:nvSpPr>
        <p:spPr>
          <a:xfrm>
            <a:off x="5077815" y="920048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49" name="2"/>
          <p:cNvSpPr txBox="1"/>
          <p:nvPr/>
        </p:nvSpPr>
        <p:spPr>
          <a:xfrm>
            <a:off x="4770478" y="8265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50" name="3"/>
          <p:cNvSpPr txBox="1"/>
          <p:nvPr/>
        </p:nvSpPr>
        <p:spPr>
          <a:xfrm>
            <a:off x="47603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51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52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53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54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55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56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57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8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9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0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1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662" name="Line"/>
          <p:cNvSpPr/>
          <p:nvPr/>
        </p:nvSpPr>
        <p:spPr>
          <a:xfrm flipH="1">
            <a:off x="2148725" y="5617710"/>
            <a:ext cx="28229" cy="3556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3" name="Line"/>
          <p:cNvSpPr/>
          <p:nvPr/>
        </p:nvSpPr>
        <p:spPr>
          <a:xfrm flipV="1">
            <a:off x="3149600" y="3521609"/>
            <a:ext cx="1374075" cy="4153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4" name="Line"/>
          <p:cNvSpPr/>
          <p:nvPr/>
        </p:nvSpPr>
        <p:spPr>
          <a:xfrm>
            <a:off x="6781800" y="4165599"/>
            <a:ext cx="942275" cy="16166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5" name="Circle"/>
          <p:cNvSpPr/>
          <p:nvPr/>
        </p:nvSpPr>
        <p:spPr>
          <a:xfrm>
            <a:off x="6781800" y="5422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6" name="Circle"/>
          <p:cNvSpPr/>
          <p:nvPr/>
        </p:nvSpPr>
        <p:spPr>
          <a:xfrm>
            <a:off x="2794000" y="6940283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7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8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9" name="Line"/>
          <p:cNvSpPr/>
          <p:nvPr/>
        </p:nvSpPr>
        <p:spPr>
          <a:xfrm>
            <a:off x="2393313" y="6533513"/>
            <a:ext cx="415628" cy="415627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70" name="Line"/>
          <p:cNvSpPr/>
          <p:nvPr/>
        </p:nvSpPr>
        <p:spPr>
          <a:xfrm flipH="1" flipV="1">
            <a:off x="3010984" y="7163883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71" name="8 throws home  ...or to 4 if no action is  possible at home."/>
          <p:cNvSpPr txBox="1"/>
          <p:nvPr/>
        </p:nvSpPr>
        <p:spPr>
          <a:xfrm>
            <a:off x="8636000" y="6985000"/>
            <a:ext cx="3421685" cy="1197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8 throws home </a:t>
            </a:r>
            <a:br/>
            <a:r>
              <a:t>...or to 4 if no action is </a:t>
            </a:r>
            <a:br/>
            <a:r>
              <a:t>possible at home.</a:t>
            </a:r>
          </a:p>
        </p:txBody>
      </p:sp>
      <p:sp>
        <p:nvSpPr>
          <p:cNvPr id="672" name="Line"/>
          <p:cNvSpPr/>
          <p:nvPr/>
        </p:nvSpPr>
        <p:spPr>
          <a:xfrm flipV="1">
            <a:off x="4927600" y="1819110"/>
            <a:ext cx="1" cy="1222705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4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675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676" name="Takes cutoff pos."/>
          <p:cNvSpPr txBox="1"/>
          <p:nvPr/>
        </p:nvSpPr>
        <p:spPr>
          <a:xfrm>
            <a:off x="10072699" y="1135514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677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678" name="Takes 1st base"/>
          <p:cNvSpPr txBox="1"/>
          <p:nvPr/>
        </p:nvSpPr>
        <p:spPr>
          <a:xfrm>
            <a:off x="10072699" y="1667723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679" name="Takes 2nd base"/>
          <p:cNvSpPr txBox="1"/>
          <p:nvPr/>
        </p:nvSpPr>
        <p:spPr>
          <a:xfrm>
            <a:off x="10072699" y="2732142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680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681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682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683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84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85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86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87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88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89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90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91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92" name="1"/>
          <p:cNvSpPr txBox="1"/>
          <p:nvPr/>
        </p:nvSpPr>
        <p:spPr>
          <a:xfrm>
            <a:off x="5077815" y="920048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93" name="2"/>
          <p:cNvSpPr txBox="1"/>
          <p:nvPr/>
        </p:nvSpPr>
        <p:spPr>
          <a:xfrm>
            <a:off x="4770478" y="8265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94" name="3"/>
          <p:cNvSpPr txBox="1"/>
          <p:nvPr/>
        </p:nvSpPr>
        <p:spPr>
          <a:xfrm>
            <a:off x="47603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95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96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97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98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99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00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01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2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3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4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5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706" name="Line"/>
          <p:cNvSpPr/>
          <p:nvPr/>
        </p:nvSpPr>
        <p:spPr>
          <a:xfrm flipH="1">
            <a:off x="2148725" y="5617710"/>
            <a:ext cx="28229" cy="3556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7" name="Line"/>
          <p:cNvSpPr/>
          <p:nvPr/>
        </p:nvSpPr>
        <p:spPr>
          <a:xfrm flipV="1">
            <a:off x="3149600" y="3521609"/>
            <a:ext cx="1374075" cy="4153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8" name="Line"/>
          <p:cNvSpPr/>
          <p:nvPr/>
        </p:nvSpPr>
        <p:spPr>
          <a:xfrm>
            <a:off x="6781800" y="4165599"/>
            <a:ext cx="942275" cy="16166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9" name="Circle"/>
          <p:cNvSpPr/>
          <p:nvPr/>
        </p:nvSpPr>
        <p:spPr>
          <a:xfrm>
            <a:off x="6781800" y="5422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0" name="Circle"/>
          <p:cNvSpPr/>
          <p:nvPr/>
        </p:nvSpPr>
        <p:spPr>
          <a:xfrm>
            <a:off x="2794000" y="6940283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1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2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3" name="Line"/>
          <p:cNvSpPr/>
          <p:nvPr/>
        </p:nvSpPr>
        <p:spPr>
          <a:xfrm>
            <a:off x="2393313" y="6533513"/>
            <a:ext cx="415628" cy="415627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4" name="Line"/>
          <p:cNvSpPr/>
          <p:nvPr/>
        </p:nvSpPr>
        <p:spPr>
          <a:xfrm flipH="1" flipV="1">
            <a:off x="3010984" y="7163883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5" name="Line"/>
          <p:cNvSpPr/>
          <p:nvPr/>
        </p:nvSpPr>
        <p:spPr>
          <a:xfrm flipV="1">
            <a:off x="4927600" y="1819110"/>
            <a:ext cx="1" cy="6373801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6" name="If so directed: 3 cuts the ball and  checks the runners or throws as directed"/>
          <p:cNvSpPr txBox="1"/>
          <p:nvPr/>
        </p:nvSpPr>
        <p:spPr>
          <a:xfrm>
            <a:off x="8636000" y="6985000"/>
            <a:ext cx="3298546" cy="19342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If so directed:</a:t>
            </a:r>
            <a:br/>
            <a:r>
              <a:t>3 cuts the ball </a:t>
            </a:r>
            <a:r>
              <a:rPr u="sng"/>
              <a:t>and</a:t>
            </a:r>
            <a:r>
              <a:t> </a:t>
            </a:r>
            <a:br/>
            <a:r>
              <a:t>checks the runners or</a:t>
            </a:r>
            <a:br/>
            <a:r>
              <a:t>throws as directed</a:t>
            </a:r>
            <a:br/>
          </a:p>
        </p:txBody>
      </p:sp>
      <p:sp>
        <p:nvSpPr>
          <p:cNvPr id="717" name="X"/>
          <p:cNvSpPr txBox="1"/>
          <p:nvPr/>
        </p:nvSpPr>
        <p:spPr>
          <a:xfrm>
            <a:off x="4794199" y="4900270"/>
            <a:ext cx="31760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X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9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720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721" name="Takes cutoff pos."/>
          <p:cNvSpPr txBox="1"/>
          <p:nvPr/>
        </p:nvSpPr>
        <p:spPr>
          <a:xfrm>
            <a:off x="10072699" y="1135514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722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723" name="Takes 1st base"/>
          <p:cNvSpPr txBox="1"/>
          <p:nvPr/>
        </p:nvSpPr>
        <p:spPr>
          <a:xfrm>
            <a:off x="10072699" y="1667723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724" name="Takes 2nd base"/>
          <p:cNvSpPr txBox="1"/>
          <p:nvPr/>
        </p:nvSpPr>
        <p:spPr>
          <a:xfrm>
            <a:off x="10072699" y="2732142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725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726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727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728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729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730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31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732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733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34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35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36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37" name="1"/>
          <p:cNvSpPr txBox="1"/>
          <p:nvPr/>
        </p:nvSpPr>
        <p:spPr>
          <a:xfrm>
            <a:off x="5077815" y="920048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738" name="2"/>
          <p:cNvSpPr txBox="1"/>
          <p:nvPr/>
        </p:nvSpPr>
        <p:spPr>
          <a:xfrm>
            <a:off x="4770478" y="8265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739" name="3"/>
          <p:cNvSpPr txBox="1"/>
          <p:nvPr/>
        </p:nvSpPr>
        <p:spPr>
          <a:xfrm>
            <a:off x="47603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40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741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742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43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44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45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46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7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8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9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0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751" name="Line"/>
          <p:cNvSpPr/>
          <p:nvPr/>
        </p:nvSpPr>
        <p:spPr>
          <a:xfrm flipH="1">
            <a:off x="2148725" y="5617710"/>
            <a:ext cx="28229" cy="3556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2" name="Line"/>
          <p:cNvSpPr/>
          <p:nvPr/>
        </p:nvSpPr>
        <p:spPr>
          <a:xfrm flipV="1">
            <a:off x="3149600" y="3521609"/>
            <a:ext cx="1374075" cy="4153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3" name="Line"/>
          <p:cNvSpPr/>
          <p:nvPr/>
        </p:nvSpPr>
        <p:spPr>
          <a:xfrm>
            <a:off x="6781800" y="4165599"/>
            <a:ext cx="942275" cy="16166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4" name="Circle"/>
          <p:cNvSpPr/>
          <p:nvPr/>
        </p:nvSpPr>
        <p:spPr>
          <a:xfrm>
            <a:off x="6781800" y="5422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5" name="Circle"/>
          <p:cNvSpPr/>
          <p:nvPr/>
        </p:nvSpPr>
        <p:spPr>
          <a:xfrm>
            <a:off x="2794000" y="6940283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6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7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8" name="Line"/>
          <p:cNvSpPr/>
          <p:nvPr/>
        </p:nvSpPr>
        <p:spPr>
          <a:xfrm>
            <a:off x="2393313" y="6533513"/>
            <a:ext cx="415628" cy="415627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9" name="Line"/>
          <p:cNvSpPr/>
          <p:nvPr/>
        </p:nvSpPr>
        <p:spPr>
          <a:xfrm flipH="1" flipV="1">
            <a:off x="3010984" y="7163883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60" name="Line"/>
          <p:cNvSpPr/>
          <p:nvPr/>
        </p:nvSpPr>
        <p:spPr>
          <a:xfrm flipV="1">
            <a:off x="4927600" y="1819110"/>
            <a:ext cx="1" cy="3086830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61" name="X"/>
          <p:cNvSpPr txBox="1"/>
          <p:nvPr/>
        </p:nvSpPr>
        <p:spPr>
          <a:xfrm>
            <a:off x="4794199" y="4900270"/>
            <a:ext cx="31760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X</a:t>
            </a:r>
          </a:p>
        </p:txBody>
      </p:sp>
      <p:sp>
        <p:nvSpPr>
          <p:cNvPr id="762" name="3 throws to 1st, 2nd, 3rd, home or holds on to the ball."/>
          <p:cNvSpPr txBox="1"/>
          <p:nvPr/>
        </p:nvSpPr>
        <p:spPr>
          <a:xfrm>
            <a:off x="8509000" y="6985000"/>
            <a:ext cx="4267810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3 throws to 1st, 2nd, 3rd,</a:t>
            </a:r>
            <a:br/>
            <a:r>
              <a:t>home or holds on to the ball.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123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124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125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126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127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128" name="Center Fielder"/>
          <p:cNvSpPr txBox="1"/>
          <p:nvPr/>
        </p:nvSpPr>
        <p:spPr>
          <a:xfrm>
            <a:off x="100726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Center Fielder</a:t>
            </a:r>
          </a:p>
        </p:txBody>
      </p:sp>
      <p:sp>
        <p:nvSpPr>
          <p:cNvPr id="129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130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131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32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33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34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35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36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37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38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39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40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41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42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43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44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45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46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47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48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49" name="Base hit in center field. Runner on third scores."/>
          <p:cNvSpPr txBox="1"/>
          <p:nvPr/>
        </p:nvSpPr>
        <p:spPr>
          <a:xfrm>
            <a:off x="8636965" y="6989817"/>
            <a:ext cx="3518612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Base hit in center field.</a:t>
            </a:r>
            <a:br/>
            <a:r>
              <a:t>Runner on third scores.</a:t>
            </a:r>
          </a:p>
        </p:txBody>
      </p:sp>
      <p:sp>
        <p:nvSpPr>
          <p:cNvPr id="150" name="Circle"/>
          <p:cNvSpPr/>
          <p:nvPr/>
        </p:nvSpPr>
        <p:spPr>
          <a:xfrm>
            <a:off x="2019300" y="61087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1" name="Line"/>
          <p:cNvSpPr/>
          <p:nvPr/>
        </p:nvSpPr>
        <p:spPr>
          <a:xfrm flipH="1" flipV="1">
            <a:off x="2278415" y="6326705"/>
            <a:ext cx="2649186" cy="2649185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2" name="Line"/>
          <p:cNvSpPr/>
          <p:nvPr/>
        </p:nvSpPr>
        <p:spPr>
          <a:xfrm flipV="1">
            <a:off x="4927600" y="1819110"/>
            <a:ext cx="1" cy="7156780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3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4" name="Circle"/>
          <p:cNvSpPr/>
          <p:nvPr/>
        </p:nvSpPr>
        <p:spPr>
          <a:xfrm>
            <a:off x="4775200" y="3329781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57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158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159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160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161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162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163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164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165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166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67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68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69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70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71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72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73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74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75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76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77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78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79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80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81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82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83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84" name="Batter rounds first base."/>
          <p:cNvSpPr txBox="1"/>
          <p:nvPr/>
        </p:nvSpPr>
        <p:spPr>
          <a:xfrm>
            <a:off x="8636000" y="6984999"/>
            <a:ext cx="363717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1"/>
                </a:solidFill>
              </a:defRPr>
            </a:lvl1pPr>
          </a:lstStyle>
          <a:p>
            <a:pPr/>
            <a:r>
              <a:t>Batter rounds first base.</a:t>
            </a:r>
          </a:p>
        </p:txBody>
      </p:sp>
      <p:sp>
        <p:nvSpPr>
          <p:cNvPr id="185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6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7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8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9" name="Circle"/>
          <p:cNvSpPr/>
          <p:nvPr/>
        </p:nvSpPr>
        <p:spPr>
          <a:xfrm>
            <a:off x="4775200" y="3329781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193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194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195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196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197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198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199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200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201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02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03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04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05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06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07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08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09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10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11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12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13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14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15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16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17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18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19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0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1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2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3" name="Circle"/>
          <p:cNvSpPr/>
          <p:nvPr/>
        </p:nvSpPr>
        <p:spPr>
          <a:xfrm>
            <a:off x="4775200" y="3329781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4" name="Line"/>
          <p:cNvSpPr/>
          <p:nvPr/>
        </p:nvSpPr>
        <p:spPr>
          <a:xfrm rot="10800000">
            <a:off x="2331520" y="3632656"/>
            <a:ext cx="2454662" cy="33427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5" name="Batter rounds first base. Runner rounds third base."/>
          <p:cNvSpPr txBox="1"/>
          <p:nvPr/>
        </p:nvSpPr>
        <p:spPr>
          <a:xfrm>
            <a:off x="8636000" y="6985000"/>
            <a:ext cx="3885591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Batter rounds first base.</a:t>
            </a:r>
            <a:br/>
            <a:r>
              <a:t>Runner rounds third base.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228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229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230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231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232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233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234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235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236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237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38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39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40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41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42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43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44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45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46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47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48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49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50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51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52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53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54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55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6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7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8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9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60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61" name="Circle"/>
          <p:cNvSpPr/>
          <p:nvPr/>
        </p:nvSpPr>
        <p:spPr>
          <a:xfrm>
            <a:off x="4775200" y="3329781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62" name="Line"/>
          <p:cNvSpPr/>
          <p:nvPr/>
        </p:nvSpPr>
        <p:spPr>
          <a:xfrm rot="10800000">
            <a:off x="2331520" y="3632656"/>
            <a:ext cx="2454662" cy="33427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4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265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266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267" name="Takes cutoff pos."/>
          <p:cNvSpPr txBox="1"/>
          <p:nvPr/>
        </p:nvSpPr>
        <p:spPr>
          <a:xfrm>
            <a:off x="10072699" y="1135514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268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269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270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271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272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273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274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75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76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77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78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79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80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81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82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83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84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85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86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87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88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89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90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91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92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3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4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5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6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7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8" name="Circle"/>
          <p:cNvSpPr/>
          <p:nvPr/>
        </p:nvSpPr>
        <p:spPr>
          <a:xfrm>
            <a:off x="4775200" y="3329781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9" name="Line"/>
          <p:cNvSpPr/>
          <p:nvPr/>
        </p:nvSpPr>
        <p:spPr>
          <a:xfrm rot="10800000">
            <a:off x="2331520" y="3632656"/>
            <a:ext cx="2454662" cy="33427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00" name="Line"/>
          <p:cNvSpPr/>
          <p:nvPr/>
        </p:nvSpPr>
        <p:spPr>
          <a:xfrm flipH="1" flipV="1">
            <a:off x="4944035" y="5376639"/>
            <a:ext cx="2181926" cy="343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2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03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304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305" name="Takes cutoff pos."/>
          <p:cNvSpPr txBox="1"/>
          <p:nvPr/>
        </p:nvSpPr>
        <p:spPr>
          <a:xfrm>
            <a:off x="10072699" y="1135514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306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307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308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309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310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311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312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13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14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15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16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17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18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19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20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21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22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23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24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25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26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27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28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29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30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1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2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3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4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5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6" name="Circle"/>
          <p:cNvSpPr/>
          <p:nvPr/>
        </p:nvSpPr>
        <p:spPr>
          <a:xfrm>
            <a:off x="4775200" y="3329781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7" name="Line"/>
          <p:cNvSpPr/>
          <p:nvPr/>
        </p:nvSpPr>
        <p:spPr>
          <a:xfrm rot="10800000">
            <a:off x="2331520" y="3632656"/>
            <a:ext cx="2454662" cy="33427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8" name="Line"/>
          <p:cNvSpPr/>
          <p:nvPr/>
        </p:nvSpPr>
        <p:spPr>
          <a:xfrm flipH="1" flipV="1">
            <a:off x="4944035" y="5376639"/>
            <a:ext cx="2181926" cy="343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9" name="Line"/>
          <p:cNvSpPr/>
          <p:nvPr/>
        </p:nvSpPr>
        <p:spPr>
          <a:xfrm flipV="1">
            <a:off x="4898021" y="8451082"/>
            <a:ext cx="10226" cy="4101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1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42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343" name="Takes cutoff pos."/>
          <p:cNvSpPr txBox="1"/>
          <p:nvPr/>
        </p:nvSpPr>
        <p:spPr>
          <a:xfrm>
            <a:off x="10072699" y="1135514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344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345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346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347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348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349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350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51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52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53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54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55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56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57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58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59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60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61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62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63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64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65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66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67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68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9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0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1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2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3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4" name="Circle"/>
          <p:cNvSpPr/>
          <p:nvPr/>
        </p:nvSpPr>
        <p:spPr>
          <a:xfrm>
            <a:off x="4775200" y="3329781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5" name="Line"/>
          <p:cNvSpPr/>
          <p:nvPr/>
        </p:nvSpPr>
        <p:spPr>
          <a:xfrm rot="10800000">
            <a:off x="2331520" y="3632656"/>
            <a:ext cx="2454662" cy="33427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6" name="Line"/>
          <p:cNvSpPr/>
          <p:nvPr/>
        </p:nvSpPr>
        <p:spPr>
          <a:xfrm flipH="1" flipV="1">
            <a:off x="4944035" y="5376639"/>
            <a:ext cx="2181926" cy="343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7" name="Line"/>
          <p:cNvSpPr/>
          <p:nvPr/>
        </p:nvSpPr>
        <p:spPr>
          <a:xfrm flipH="1">
            <a:off x="4625069" y="6330182"/>
            <a:ext cx="199820" cy="335791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8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0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81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382" name="Takes cutoff pos."/>
          <p:cNvSpPr txBox="1"/>
          <p:nvPr/>
        </p:nvSpPr>
        <p:spPr>
          <a:xfrm>
            <a:off x="10072699" y="1135514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383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384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385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386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387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388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389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90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91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92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93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94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95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96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97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98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99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00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01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02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03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04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05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06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07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8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9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0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1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2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3" name="Circle"/>
          <p:cNvSpPr/>
          <p:nvPr/>
        </p:nvSpPr>
        <p:spPr>
          <a:xfrm>
            <a:off x="4775200" y="3329781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4" name="Line"/>
          <p:cNvSpPr/>
          <p:nvPr/>
        </p:nvSpPr>
        <p:spPr>
          <a:xfrm rot="10800000">
            <a:off x="2331520" y="3632656"/>
            <a:ext cx="2454662" cy="33427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5" name="Line"/>
          <p:cNvSpPr/>
          <p:nvPr/>
        </p:nvSpPr>
        <p:spPr>
          <a:xfrm flipH="1" flipV="1">
            <a:off x="4944035" y="5376639"/>
            <a:ext cx="2181926" cy="343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6" name="Line"/>
          <p:cNvSpPr/>
          <p:nvPr/>
        </p:nvSpPr>
        <p:spPr>
          <a:xfrm flipH="1">
            <a:off x="4625069" y="6330182"/>
            <a:ext cx="199820" cy="335791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7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418" name="Line"/>
          <p:cNvSpPr/>
          <p:nvPr/>
        </p:nvSpPr>
        <p:spPr>
          <a:xfrm flipH="1">
            <a:off x="2148725" y="5617710"/>
            <a:ext cx="28229" cy="3556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9" name="5 keeps an eye on the runner.  Ready to cover 1 on a wild throw."/>
          <p:cNvSpPr txBox="1"/>
          <p:nvPr/>
        </p:nvSpPr>
        <p:spPr>
          <a:xfrm>
            <a:off x="7874000" y="6985000"/>
            <a:ext cx="4935017" cy="1197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5 keeps an eye on the runner.</a:t>
            </a:r>
            <a:br/>
            <a:br/>
            <a:r>
              <a:t>Ready to cover 1 on a wild throw.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