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14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625600" y="673100"/>
            <a:ext cx="9753600" cy="5905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sz="half" idx="13"/>
          </p:nvPr>
        </p:nvSpPr>
        <p:spPr>
          <a:xfrm>
            <a:off x="6718300" y="635000"/>
            <a:ext cx="5334000" cy="8216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sz="half" idx="13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6718300" y="8890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Base hit in Left Field No runner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Base hit in Left Field</a:t>
            </a:r>
            <a:br/>
            <a:r>
              <a:t>No runners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8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409" name="Covers 2nd base"/>
          <p:cNvSpPr txBox="1"/>
          <p:nvPr/>
        </p:nvSpPr>
        <p:spPr>
          <a:xfrm>
            <a:off x="10072700" y="71095"/>
            <a:ext cx="254782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 base</a:t>
            </a:r>
          </a:p>
        </p:txBody>
      </p:sp>
      <p:sp>
        <p:nvSpPr>
          <p:cNvPr id="410" name="Catcher"/>
          <p:cNvSpPr txBox="1"/>
          <p:nvPr/>
        </p:nvSpPr>
        <p:spPr>
          <a:xfrm>
            <a:off x="10072699" y="603305"/>
            <a:ext cx="127162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Catcher</a:t>
            </a:r>
          </a:p>
        </p:txBody>
      </p:sp>
      <p:sp>
        <p:nvSpPr>
          <p:cNvPr id="411" name="3rd Baser"/>
          <p:cNvSpPr txBox="1"/>
          <p:nvPr/>
        </p:nvSpPr>
        <p:spPr>
          <a:xfrm>
            <a:off x="10072699" y="2199933"/>
            <a:ext cx="151455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3rd Baser</a:t>
            </a:r>
          </a:p>
        </p:txBody>
      </p:sp>
      <p:sp>
        <p:nvSpPr>
          <p:cNvPr id="412" name="Takes 2nd base"/>
          <p:cNvSpPr txBox="1"/>
          <p:nvPr/>
        </p:nvSpPr>
        <p:spPr>
          <a:xfrm>
            <a:off x="10072699" y="1667723"/>
            <a:ext cx="236098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2nd base</a:t>
            </a:r>
          </a:p>
        </p:txBody>
      </p:sp>
      <p:sp>
        <p:nvSpPr>
          <p:cNvPr id="413" name="Takes cutoff pos."/>
          <p:cNvSpPr txBox="1"/>
          <p:nvPr/>
        </p:nvSpPr>
        <p:spPr>
          <a:xfrm>
            <a:off x="10072699" y="2732142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414" name="Fields the ball"/>
          <p:cNvSpPr txBox="1"/>
          <p:nvPr/>
        </p:nvSpPr>
        <p:spPr>
          <a:xfrm>
            <a:off x="10072699" y="3264351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415" name="Covers 3 / 2nd base"/>
          <p:cNvSpPr txBox="1"/>
          <p:nvPr/>
        </p:nvSpPr>
        <p:spPr>
          <a:xfrm>
            <a:off x="10072699" y="4328770"/>
            <a:ext cx="2816353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Covers 3 / 2</a:t>
            </a:r>
            <a:r>
              <a:rPr sz="1200"/>
              <a:t>nd</a:t>
            </a:r>
            <a:r>
              <a:t> base</a:t>
            </a:r>
          </a:p>
        </p:txBody>
      </p:sp>
      <p:sp>
        <p:nvSpPr>
          <p:cNvPr id="416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417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418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419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420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421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422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423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424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425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426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427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428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429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430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431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432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433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434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35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36" name="Circle"/>
          <p:cNvSpPr/>
          <p:nvPr/>
        </p:nvSpPr>
        <p:spPr>
          <a:xfrm>
            <a:off x="2082800" y="32512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37" name="Line"/>
          <p:cNvSpPr/>
          <p:nvPr/>
        </p:nvSpPr>
        <p:spPr>
          <a:xfrm>
            <a:off x="1549400" y="3098799"/>
            <a:ext cx="421575" cy="1434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38" name="Line"/>
          <p:cNvSpPr/>
          <p:nvPr/>
        </p:nvSpPr>
        <p:spPr>
          <a:xfrm flipV="1">
            <a:off x="3038960" y="3408139"/>
            <a:ext cx="332676" cy="4534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39" name="Line"/>
          <p:cNvSpPr/>
          <p:nvPr/>
        </p:nvSpPr>
        <p:spPr>
          <a:xfrm flipH="1" flipV="1">
            <a:off x="5321947" y="3572409"/>
            <a:ext cx="1140526" cy="3899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40" name="Covers 7"/>
          <p:cNvSpPr txBox="1"/>
          <p:nvPr/>
        </p:nvSpPr>
        <p:spPr>
          <a:xfrm>
            <a:off x="10072699" y="3796561"/>
            <a:ext cx="139629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7</a:t>
            </a:r>
          </a:p>
        </p:txBody>
      </p:sp>
      <p:sp>
        <p:nvSpPr>
          <p:cNvPr id="441" name="Line"/>
          <p:cNvSpPr/>
          <p:nvPr/>
        </p:nvSpPr>
        <p:spPr>
          <a:xfrm flipH="1">
            <a:off x="2232353" y="1172053"/>
            <a:ext cx="2439420" cy="16166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42" name="Line"/>
          <p:cNvSpPr/>
          <p:nvPr/>
        </p:nvSpPr>
        <p:spPr>
          <a:xfrm flipH="1" flipV="1">
            <a:off x="7207035" y="4521069"/>
            <a:ext cx="61026" cy="6566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43" name="Covers 2nd base"/>
          <p:cNvSpPr txBox="1"/>
          <p:nvPr/>
        </p:nvSpPr>
        <p:spPr>
          <a:xfrm>
            <a:off x="10072699" y="1135514"/>
            <a:ext cx="254782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 base</a:t>
            </a:r>
          </a:p>
        </p:txBody>
      </p:sp>
      <p:sp>
        <p:nvSpPr>
          <p:cNvPr id="444" name="Line"/>
          <p:cNvSpPr/>
          <p:nvPr/>
        </p:nvSpPr>
        <p:spPr>
          <a:xfrm flipH="1">
            <a:off x="7713606" y="3332982"/>
            <a:ext cx="302326" cy="7784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45" name="Line"/>
          <p:cNvSpPr/>
          <p:nvPr/>
        </p:nvSpPr>
        <p:spPr>
          <a:xfrm flipV="1">
            <a:off x="5121760" y="5135339"/>
            <a:ext cx="942276" cy="9487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46" name="1 takes 1e base if necessary."/>
          <p:cNvSpPr txBox="1"/>
          <p:nvPr/>
        </p:nvSpPr>
        <p:spPr>
          <a:xfrm>
            <a:off x="8636000" y="6985000"/>
            <a:ext cx="4274516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1 takes 1e base if necessary.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8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449" name="Covers 2nd base"/>
          <p:cNvSpPr txBox="1"/>
          <p:nvPr/>
        </p:nvSpPr>
        <p:spPr>
          <a:xfrm>
            <a:off x="10072700" y="71095"/>
            <a:ext cx="254782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 base</a:t>
            </a:r>
          </a:p>
        </p:txBody>
      </p:sp>
      <p:sp>
        <p:nvSpPr>
          <p:cNvPr id="450" name="Covers 1e base"/>
          <p:cNvSpPr txBox="1"/>
          <p:nvPr/>
        </p:nvSpPr>
        <p:spPr>
          <a:xfrm>
            <a:off x="10072699" y="603305"/>
            <a:ext cx="2355801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1e base</a:t>
            </a:r>
          </a:p>
        </p:txBody>
      </p:sp>
      <p:sp>
        <p:nvSpPr>
          <p:cNvPr id="451" name="3rd Baser"/>
          <p:cNvSpPr txBox="1"/>
          <p:nvPr/>
        </p:nvSpPr>
        <p:spPr>
          <a:xfrm>
            <a:off x="10072699" y="2199933"/>
            <a:ext cx="151455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3rd Baser</a:t>
            </a:r>
          </a:p>
        </p:txBody>
      </p:sp>
      <p:sp>
        <p:nvSpPr>
          <p:cNvPr id="452" name="Takes 2nd base"/>
          <p:cNvSpPr txBox="1"/>
          <p:nvPr/>
        </p:nvSpPr>
        <p:spPr>
          <a:xfrm>
            <a:off x="10072699" y="1667723"/>
            <a:ext cx="236098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2nd base</a:t>
            </a:r>
          </a:p>
        </p:txBody>
      </p:sp>
      <p:sp>
        <p:nvSpPr>
          <p:cNvPr id="453" name="Takes cutoff pos."/>
          <p:cNvSpPr txBox="1"/>
          <p:nvPr/>
        </p:nvSpPr>
        <p:spPr>
          <a:xfrm>
            <a:off x="10072699" y="2732142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454" name="Fields the ball"/>
          <p:cNvSpPr txBox="1"/>
          <p:nvPr/>
        </p:nvSpPr>
        <p:spPr>
          <a:xfrm>
            <a:off x="10072699" y="3264351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455" name="Covers 3 / 2nd base"/>
          <p:cNvSpPr txBox="1"/>
          <p:nvPr/>
        </p:nvSpPr>
        <p:spPr>
          <a:xfrm>
            <a:off x="10072699" y="4328770"/>
            <a:ext cx="2816353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Covers 3 / 2</a:t>
            </a:r>
            <a:r>
              <a:rPr sz="1200"/>
              <a:t>nd</a:t>
            </a:r>
            <a:r>
              <a:t> base</a:t>
            </a:r>
          </a:p>
        </p:txBody>
      </p:sp>
      <p:sp>
        <p:nvSpPr>
          <p:cNvPr id="456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457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458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459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460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461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462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463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464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465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466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467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468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469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470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471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472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473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474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75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76" name="Circle"/>
          <p:cNvSpPr/>
          <p:nvPr/>
        </p:nvSpPr>
        <p:spPr>
          <a:xfrm>
            <a:off x="2082800" y="32512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77" name="Line"/>
          <p:cNvSpPr/>
          <p:nvPr/>
        </p:nvSpPr>
        <p:spPr>
          <a:xfrm>
            <a:off x="1549400" y="3098799"/>
            <a:ext cx="421575" cy="1434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78" name="Line"/>
          <p:cNvSpPr/>
          <p:nvPr/>
        </p:nvSpPr>
        <p:spPr>
          <a:xfrm flipV="1">
            <a:off x="3038960" y="3408139"/>
            <a:ext cx="332676" cy="4534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79" name="Line"/>
          <p:cNvSpPr/>
          <p:nvPr/>
        </p:nvSpPr>
        <p:spPr>
          <a:xfrm flipH="1" flipV="1">
            <a:off x="5321947" y="3572409"/>
            <a:ext cx="1140526" cy="3899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80" name="Covers 7"/>
          <p:cNvSpPr txBox="1"/>
          <p:nvPr/>
        </p:nvSpPr>
        <p:spPr>
          <a:xfrm>
            <a:off x="10072699" y="3796561"/>
            <a:ext cx="139629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7</a:t>
            </a:r>
          </a:p>
        </p:txBody>
      </p:sp>
      <p:sp>
        <p:nvSpPr>
          <p:cNvPr id="481" name="Line"/>
          <p:cNvSpPr/>
          <p:nvPr/>
        </p:nvSpPr>
        <p:spPr>
          <a:xfrm flipH="1">
            <a:off x="2232353" y="1172053"/>
            <a:ext cx="2439420" cy="16166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82" name="Line"/>
          <p:cNvSpPr/>
          <p:nvPr/>
        </p:nvSpPr>
        <p:spPr>
          <a:xfrm flipH="1" flipV="1">
            <a:off x="7207035" y="4521069"/>
            <a:ext cx="61026" cy="6566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83" name="Covers 2nd base"/>
          <p:cNvSpPr txBox="1"/>
          <p:nvPr/>
        </p:nvSpPr>
        <p:spPr>
          <a:xfrm>
            <a:off x="10072699" y="1135514"/>
            <a:ext cx="254782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 base</a:t>
            </a:r>
          </a:p>
        </p:txBody>
      </p:sp>
      <p:sp>
        <p:nvSpPr>
          <p:cNvPr id="484" name="Line"/>
          <p:cNvSpPr/>
          <p:nvPr/>
        </p:nvSpPr>
        <p:spPr>
          <a:xfrm flipH="1">
            <a:off x="7713606" y="3332982"/>
            <a:ext cx="302326" cy="7784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85" name="Line"/>
          <p:cNvSpPr/>
          <p:nvPr/>
        </p:nvSpPr>
        <p:spPr>
          <a:xfrm flipV="1">
            <a:off x="5121760" y="5135339"/>
            <a:ext cx="942276" cy="9487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86" name="Line"/>
          <p:cNvSpPr/>
          <p:nvPr/>
        </p:nvSpPr>
        <p:spPr>
          <a:xfrm flipV="1">
            <a:off x="5210660" y="6710139"/>
            <a:ext cx="2732976" cy="26251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8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489" name="Covers 2nd base"/>
          <p:cNvSpPr txBox="1"/>
          <p:nvPr/>
        </p:nvSpPr>
        <p:spPr>
          <a:xfrm>
            <a:off x="10072700" y="71095"/>
            <a:ext cx="254782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 base</a:t>
            </a:r>
          </a:p>
        </p:txBody>
      </p:sp>
      <p:sp>
        <p:nvSpPr>
          <p:cNvPr id="490" name="Covers 1e base"/>
          <p:cNvSpPr txBox="1"/>
          <p:nvPr/>
        </p:nvSpPr>
        <p:spPr>
          <a:xfrm>
            <a:off x="10072699" y="603305"/>
            <a:ext cx="2355801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1e base</a:t>
            </a:r>
          </a:p>
        </p:txBody>
      </p:sp>
      <p:sp>
        <p:nvSpPr>
          <p:cNvPr id="491" name="Takes 3rd base"/>
          <p:cNvSpPr txBox="1"/>
          <p:nvPr/>
        </p:nvSpPr>
        <p:spPr>
          <a:xfrm>
            <a:off x="10072699" y="2199933"/>
            <a:ext cx="229331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3rd base</a:t>
            </a:r>
          </a:p>
        </p:txBody>
      </p:sp>
      <p:sp>
        <p:nvSpPr>
          <p:cNvPr id="492" name="Takes 2nd base"/>
          <p:cNvSpPr txBox="1"/>
          <p:nvPr/>
        </p:nvSpPr>
        <p:spPr>
          <a:xfrm>
            <a:off x="10072699" y="1667723"/>
            <a:ext cx="236098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2nd base</a:t>
            </a:r>
          </a:p>
        </p:txBody>
      </p:sp>
      <p:sp>
        <p:nvSpPr>
          <p:cNvPr id="493" name="Takes cutoff pos."/>
          <p:cNvSpPr txBox="1"/>
          <p:nvPr/>
        </p:nvSpPr>
        <p:spPr>
          <a:xfrm>
            <a:off x="10072699" y="2732142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494" name="Fields the ball"/>
          <p:cNvSpPr txBox="1"/>
          <p:nvPr/>
        </p:nvSpPr>
        <p:spPr>
          <a:xfrm>
            <a:off x="10072699" y="3264351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495" name="Covers 3 / 2nd base"/>
          <p:cNvSpPr txBox="1"/>
          <p:nvPr/>
        </p:nvSpPr>
        <p:spPr>
          <a:xfrm>
            <a:off x="10072699" y="4328770"/>
            <a:ext cx="2816353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Covers 3 / 2</a:t>
            </a:r>
            <a:r>
              <a:rPr sz="1200"/>
              <a:t>nd</a:t>
            </a:r>
            <a:r>
              <a:t> base</a:t>
            </a:r>
          </a:p>
        </p:txBody>
      </p:sp>
      <p:sp>
        <p:nvSpPr>
          <p:cNvPr id="496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497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498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499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500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501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502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503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504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505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506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507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508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509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510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511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512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513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514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15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16" name="Circle"/>
          <p:cNvSpPr/>
          <p:nvPr/>
        </p:nvSpPr>
        <p:spPr>
          <a:xfrm>
            <a:off x="2082800" y="32512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17" name="Line"/>
          <p:cNvSpPr/>
          <p:nvPr/>
        </p:nvSpPr>
        <p:spPr>
          <a:xfrm>
            <a:off x="1549400" y="3098799"/>
            <a:ext cx="421575" cy="1434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18" name="Line"/>
          <p:cNvSpPr/>
          <p:nvPr/>
        </p:nvSpPr>
        <p:spPr>
          <a:xfrm flipV="1">
            <a:off x="3038960" y="3408139"/>
            <a:ext cx="332676" cy="4534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19" name="Line"/>
          <p:cNvSpPr/>
          <p:nvPr/>
        </p:nvSpPr>
        <p:spPr>
          <a:xfrm flipH="1" flipV="1">
            <a:off x="5321947" y="3572409"/>
            <a:ext cx="1140526" cy="3899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20" name="Covers 7"/>
          <p:cNvSpPr txBox="1"/>
          <p:nvPr/>
        </p:nvSpPr>
        <p:spPr>
          <a:xfrm>
            <a:off x="10072699" y="3796561"/>
            <a:ext cx="139629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7</a:t>
            </a:r>
          </a:p>
        </p:txBody>
      </p:sp>
      <p:sp>
        <p:nvSpPr>
          <p:cNvPr id="521" name="Line"/>
          <p:cNvSpPr/>
          <p:nvPr/>
        </p:nvSpPr>
        <p:spPr>
          <a:xfrm flipH="1">
            <a:off x="2232353" y="1172053"/>
            <a:ext cx="2439420" cy="16166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22" name="Line"/>
          <p:cNvSpPr/>
          <p:nvPr/>
        </p:nvSpPr>
        <p:spPr>
          <a:xfrm flipH="1" flipV="1">
            <a:off x="7207035" y="4521069"/>
            <a:ext cx="61026" cy="6566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23" name="Covers 2nd base"/>
          <p:cNvSpPr txBox="1"/>
          <p:nvPr/>
        </p:nvSpPr>
        <p:spPr>
          <a:xfrm>
            <a:off x="10072699" y="1135514"/>
            <a:ext cx="254782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 base</a:t>
            </a:r>
          </a:p>
        </p:txBody>
      </p:sp>
      <p:sp>
        <p:nvSpPr>
          <p:cNvPr id="524" name="Line"/>
          <p:cNvSpPr/>
          <p:nvPr/>
        </p:nvSpPr>
        <p:spPr>
          <a:xfrm flipH="1">
            <a:off x="7713606" y="3332982"/>
            <a:ext cx="302326" cy="7784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25" name="Line"/>
          <p:cNvSpPr/>
          <p:nvPr/>
        </p:nvSpPr>
        <p:spPr>
          <a:xfrm flipV="1">
            <a:off x="5121760" y="5135339"/>
            <a:ext cx="942276" cy="9487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26" name="Line"/>
          <p:cNvSpPr/>
          <p:nvPr/>
        </p:nvSpPr>
        <p:spPr>
          <a:xfrm flipV="1">
            <a:off x="5210660" y="6710139"/>
            <a:ext cx="2732976" cy="26251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27" name="Line"/>
          <p:cNvSpPr/>
          <p:nvPr/>
        </p:nvSpPr>
        <p:spPr>
          <a:xfrm flipH="1">
            <a:off x="2163706" y="5580882"/>
            <a:ext cx="10226" cy="4101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28" name="5 helps out at 2nd base on a wild throw, if necessary."/>
          <p:cNvSpPr txBox="1"/>
          <p:nvPr/>
        </p:nvSpPr>
        <p:spPr>
          <a:xfrm>
            <a:off x="8636000" y="6985000"/>
            <a:ext cx="4195877" cy="8293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5 helps out at 2nd base on a</a:t>
            </a:r>
            <a:br/>
            <a:r>
              <a:t>wild throw, if necessary.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0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531" name="Covers 2nd base"/>
          <p:cNvSpPr txBox="1"/>
          <p:nvPr/>
        </p:nvSpPr>
        <p:spPr>
          <a:xfrm>
            <a:off x="10072700" y="71095"/>
            <a:ext cx="254782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 base</a:t>
            </a:r>
          </a:p>
        </p:txBody>
      </p:sp>
      <p:sp>
        <p:nvSpPr>
          <p:cNvPr id="532" name="Covers 1e base"/>
          <p:cNvSpPr txBox="1"/>
          <p:nvPr/>
        </p:nvSpPr>
        <p:spPr>
          <a:xfrm>
            <a:off x="10072699" y="603305"/>
            <a:ext cx="2355801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1e base</a:t>
            </a:r>
          </a:p>
        </p:txBody>
      </p:sp>
      <p:sp>
        <p:nvSpPr>
          <p:cNvPr id="533" name="Takes 3rd base"/>
          <p:cNvSpPr txBox="1"/>
          <p:nvPr/>
        </p:nvSpPr>
        <p:spPr>
          <a:xfrm>
            <a:off x="10072699" y="2199933"/>
            <a:ext cx="229331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3rd base</a:t>
            </a:r>
          </a:p>
        </p:txBody>
      </p:sp>
      <p:sp>
        <p:nvSpPr>
          <p:cNvPr id="534" name="Takes 2nd base"/>
          <p:cNvSpPr txBox="1"/>
          <p:nvPr/>
        </p:nvSpPr>
        <p:spPr>
          <a:xfrm>
            <a:off x="10072699" y="1667723"/>
            <a:ext cx="236098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2nd base</a:t>
            </a:r>
          </a:p>
        </p:txBody>
      </p:sp>
      <p:sp>
        <p:nvSpPr>
          <p:cNvPr id="535" name="Takes cutoff pos."/>
          <p:cNvSpPr txBox="1"/>
          <p:nvPr/>
        </p:nvSpPr>
        <p:spPr>
          <a:xfrm>
            <a:off x="10072699" y="2732142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536" name="Fields the ball"/>
          <p:cNvSpPr txBox="1"/>
          <p:nvPr/>
        </p:nvSpPr>
        <p:spPr>
          <a:xfrm>
            <a:off x="10072699" y="3264351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537" name="Covers 3 / 2nd base"/>
          <p:cNvSpPr txBox="1"/>
          <p:nvPr/>
        </p:nvSpPr>
        <p:spPr>
          <a:xfrm>
            <a:off x="10072699" y="4328770"/>
            <a:ext cx="2816353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Covers 3 / 2</a:t>
            </a:r>
            <a:r>
              <a:rPr sz="1200"/>
              <a:t>nd</a:t>
            </a:r>
            <a:r>
              <a:t> base</a:t>
            </a:r>
          </a:p>
        </p:txBody>
      </p:sp>
      <p:sp>
        <p:nvSpPr>
          <p:cNvPr id="538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539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540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541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542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543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544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545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546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547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548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549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550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551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552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553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554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555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556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57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58" name="Circle"/>
          <p:cNvSpPr/>
          <p:nvPr/>
        </p:nvSpPr>
        <p:spPr>
          <a:xfrm>
            <a:off x="2082800" y="32512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59" name="Line"/>
          <p:cNvSpPr/>
          <p:nvPr/>
        </p:nvSpPr>
        <p:spPr>
          <a:xfrm>
            <a:off x="1549400" y="3098799"/>
            <a:ext cx="421575" cy="1434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60" name="Line"/>
          <p:cNvSpPr/>
          <p:nvPr/>
        </p:nvSpPr>
        <p:spPr>
          <a:xfrm flipV="1">
            <a:off x="3038960" y="3408139"/>
            <a:ext cx="332676" cy="4534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61" name="Line"/>
          <p:cNvSpPr/>
          <p:nvPr/>
        </p:nvSpPr>
        <p:spPr>
          <a:xfrm flipH="1" flipV="1">
            <a:off x="5321947" y="3572409"/>
            <a:ext cx="1140526" cy="3899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62" name="Covers 7"/>
          <p:cNvSpPr txBox="1"/>
          <p:nvPr/>
        </p:nvSpPr>
        <p:spPr>
          <a:xfrm>
            <a:off x="10072699" y="3796561"/>
            <a:ext cx="139629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7</a:t>
            </a:r>
          </a:p>
        </p:txBody>
      </p:sp>
      <p:sp>
        <p:nvSpPr>
          <p:cNvPr id="563" name="Line"/>
          <p:cNvSpPr/>
          <p:nvPr/>
        </p:nvSpPr>
        <p:spPr>
          <a:xfrm flipH="1">
            <a:off x="2232353" y="1172053"/>
            <a:ext cx="2439420" cy="16166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64" name="Line"/>
          <p:cNvSpPr/>
          <p:nvPr/>
        </p:nvSpPr>
        <p:spPr>
          <a:xfrm flipH="1" flipV="1">
            <a:off x="7207035" y="4521069"/>
            <a:ext cx="61026" cy="6566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65" name="Covers 2nd base"/>
          <p:cNvSpPr txBox="1"/>
          <p:nvPr/>
        </p:nvSpPr>
        <p:spPr>
          <a:xfrm>
            <a:off x="10072699" y="1135514"/>
            <a:ext cx="254782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 base</a:t>
            </a:r>
          </a:p>
        </p:txBody>
      </p:sp>
      <p:sp>
        <p:nvSpPr>
          <p:cNvPr id="566" name="Line"/>
          <p:cNvSpPr/>
          <p:nvPr/>
        </p:nvSpPr>
        <p:spPr>
          <a:xfrm flipH="1">
            <a:off x="7713606" y="3332982"/>
            <a:ext cx="302326" cy="7784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67" name="Line"/>
          <p:cNvSpPr/>
          <p:nvPr/>
        </p:nvSpPr>
        <p:spPr>
          <a:xfrm flipV="1">
            <a:off x="5121760" y="5135339"/>
            <a:ext cx="942276" cy="9487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68" name="Line"/>
          <p:cNvSpPr/>
          <p:nvPr/>
        </p:nvSpPr>
        <p:spPr>
          <a:xfrm flipV="1">
            <a:off x="5210660" y="6710139"/>
            <a:ext cx="2732976" cy="26251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69" name="Line"/>
          <p:cNvSpPr/>
          <p:nvPr/>
        </p:nvSpPr>
        <p:spPr>
          <a:xfrm flipH="1">
            <a:off x="2163706" y="5580882"/>
            <a:ext cx="10226" cy="4101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70" name="Runner decides to advance or to return to 1e base."/>
          <p:cNvSpPr txBox="1"/>
          <p:nvPr/>
        </p:nvSpPr>
        <p:spPr>
          <a:xfrm>
            <a:off x="8636965" y="6989817"/>
            <a:ext cx="4082797" cy="8293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>
                <a:solidFill>
                  <a:schemeClr val="accent1"/>
                </a:solidFill>
              </a:defRPr>
            </a:pPr>
            <a:r>
              <a:t>Runner decides to advance</a:t>
            </a:r>
            <a:br/>
            <a:r>
              <a:t>or to return to 1e base.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2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573" name="Covers 2nd base"/>
          <p:cNvSpPr txBox="1"/>
          <p:nvPr/>
        </p:nvSpPr>
        <p:spPr>
          <a:xfrm>
            <a:off x="10072700" y="71095"/>
            <a:ext cx="254782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 base</a:t>
            </a:r>
          </a:p>
        </p:txBody>
      </p:sp>
      <p:sp>
        <p:nvSpPr>
          <p:cNvPr id="574" name="Covers 1e base"/>
          <p:cNvSpPr txBox="1"/>
          <p:nvPr/>
        </p:nvSpPr>
        <p:spPr>
          <a:xfrm>
            <a:off x="10072699" y="603305"/>
            <a:ext cx="2355801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1e base</a:t>
            </a:r>
          </a:p>
        </p:txBody>
      </p:sp>
      <p:sp>
        <p:nvSpPr>
          <p:cNvPr id="575" name="Takes 3rd base"/>
          <p:cNvSpPr txBox="1"/>
          <p:nvPr/>
        </p:nvSpPr>
        <p:spPr>
          <a:xfrm>
            <a:off x="10072699" y="2199933"/>
            <a:ext cx="229331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3rd base</a:t>
            </a:r>
          </a:p>
        </p:txBody>
      </p:sp>
      <p:sp>
        <p:nvSpPr>
          <p:cNvPr id="576" name="Takes 2nd base"/>
          <p:cNvSpPr txBox="1"/>
          <p:nvPr/>
        </p:nvSpPr>
        <p:spPr>
          <a:xfrm>
            <a:off x="10072699" y="1667723"/>
            <a:ext cx="236098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2nd base</a:t>
            </a:r>
          </a:p>
        </p:txBody>
      </p:sp>
      <p:sp>
        <p:nvSpPr>
          <p:cNvPr id="577" name="Takes cutoff pos."/>
          <p:cNvSpPr txBox="1"/>
          <p:nvPr/>
        </p:nvSpPr>
        <p:spPr>
          <a:xfrm>
            <a:off x="10072699" y="2732142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578" name="Fields the ball"/>
          <p:cNvSpPr txBox="1"/>
          <p:nvPr/>
        </p:nvSpPr>
        <p:spPr>
          <a:xfrm>
            <a:off x="10072699" y="3264351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579" name="Covers 3 / 2nd base"/>
          <p:cNvSpPr txBox="1"/>
          <p:nvPr/>
        </p:nvSpPr>
        <p:spPr>
          <a:xfrm>
            <a:off x="10072699" y="4328770"/>
            <a:ext cx="2816353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Covers 3 / 2</a:t>
            </a:r>
            <a:r>
              <a:rPr sz="1200"/>
              <a:t>nd</a:t>
            </a:r>
            <a:r>
              <a:t> base</a:t>
            </a:r>
          </a:p>
        </p:txBody>
      </p:sp>
      <p:sp>
        <p:nvSpPr>
          <p:cNvPr id="580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581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582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583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584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585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586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587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588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589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590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591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592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593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594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595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596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597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598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99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00" name="Circle"/>
          <p:cNvSpPr/>
          <p:nvPr/>
        </p:nvSpPr>
        <p:spPr>
          <a:xfrm>
            <a:off x="2082800" y="32512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01" name="Line"/>
          <p:cNvSpPr/>
          <p:nvPr/>
        </p:nvSpPr>
        <p:spPr>
          <a:xfrm>
            <a:off x="1549400" y="3098799"/>
            <a:ext cx="421575" cy="1434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02" name="Line"/>
          <p:cNvSpPr/>
          <p:nvPr/>
        </p:nvSpPr>
        <p:spPr>
          <a:xfrm flipV="1">
            <a:off x="3038960" y="3408139"/>
            <a:ext cx="332676" cy="4534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03" name="Line"/>
          <p:cNvSpPr/>
          <p:nvPr/>
        </p:nvSpPr>
        <p:spPr>
          <a:xfrm flipH="1" flipV="1">
            <a:off x="5321947" y="3572409"/>
            <a:ext cx="1140526" cy="3899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04" name="Covers 7"/>
          <p:cNvSpPr txBox="1"/>
          <p:nvPr/>
        </p:nvSpPr>
        <p:spPr>
          <a:xfrm>
            <a:off x="10072699" y="3796561"/>
            <a:ext cx="139629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7</a:t>
            </a:r>
          </a:p>
        </p:txBody>
      </p:sp>
      <p:sp>
        <p:nvSpPr>
          <p:cNvPr id="605" name="Line"/>
          <p:cNvSpPr/>
          <p:nvPr/>
        </p:nvSpPr>
        <p:spPr>
          <a:xfrm flipH="1">
            <a:off x="2232353" y="1172053"/>
            <a:ext cx="2439420" cy="16166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06" name="Line"/>
          <p:cNvSpPr/>
          <p:nvPr/>
        </p:nvSpPr>
        <p:spPr>
          <a:xfrm flipH="1" flipV="1">
            <a:off x="7207035" y="4521069"/>
            <a:ext cx="61026" cy="6566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07" name="Covers 2nd base"/>
          <p:cNvSpPr txBox="1"/>
          <p:nvPr/>
        </p:nvSpPr>
        <p:spPr>
          <a:xfrm>
            <a:off x="10072699" y="1135514"/>
            <a:ext cx="254782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 base</a:t>
            </a:r>
          </a:p>
        </p:txBody>
      </p:sp>
      <p:sp>
        <p:nvSpPr>
          <p:cNvPr id="608" name="Line"/>
          <p:cNvSpPr/>
          <p:nvPr/>
        </p:nvSpPr>
        <p:spPr>
          <a:xfrm flipH="1">
            <a:off x="7713606" y="3332982"/>
            <a:ext cx="302326" cy="7784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09" name="Line"/>
          <p:cNvSpPr/>
          <p:nvPr/>
        </p:nvSpPr>
        <p:spPr>
          <a:xfrm flipV="1">
            <a:off x="5121760" y="5135339"/>
            <a:ext cx="942276" cy="9487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10" name="Line"/>
          <p:cNvSpPr/>
          <p:nvPr/>
        </p:nvSpPr>
        <p:spPr>
          <a:xfrm flipV="1">
            <a:off x="5210660" y="6710139"/>
            <a:ext cx="2732976" cy="26251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11" name="Line"/>
          <p:cNvSpPr/>
          <p:nvPr/>
        </p:nvSpPr>
        <p:spPr>
          <a:xfrm flipH="1">
            <a:off x="2163706" y="5580882"/>
            <a:ext cx="10226" cy="4101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12" name="Runner decides to advance or to return to 1e base."/>
          <p:cNvSpPr txBox="1"/>
          <p:nvPr/>
        </p:nvSpPr>
        <p:spPr>
          <a:xfrm>
            <a:off x="8636965" y="6989817"/>
            <a:ext cx="4082797" cy="8293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>
                <a:solidFill>
                  <a:schemeClr val="accent1"/>
                </a:solidFill>
              </a:defRPr>
            </a:pPr>
            <a:r>
              <a:t>Runner decides to advance</a:t>
            </a:r>
            <a:br/>
            <a:r>
              <a:t>or to return to 1e base.</a:t>
            </a:r>
          </a:p>
        </p:txBody>
      </p:sp>
      <p:sp>
        <p:nvSpPr>
          <p:cNvPr id="613" name="3 and 4 call out directions"/>
          <p:cNvSpPr txBox="1"/>
          <p:nvPr/>
        </p:nvSpPr>
        <p:spPr>
          <a:xfrm>
            <a:off x="8636965" y="7799074"/>
            <a:ext cx="384474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3 and 4 call out directions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616" name="Covers 2nd base"/>
          <p:cNvSpPr txBox="1"/>
          <p:nvPr/>
        </p:nvSpPr>
        <p:spPr>
          <a:xfrm>
            <a:off x="10072700" y="71095"/>
            <a:ext cx="254782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 base</a:t>
            </a:r>
          </a:p>
        </p:txBody>
      </p:sp>
      <p:sp>
        <p:nvSpPr>
          <p:cNvPr id="617" name="Covers 1e base"/>
          <p:cNvSpPr txBox="1"/>
          <p:nvPr/>
        </p:nvSpPr>
        <p:spPr>
          <a:xfrm>
            <a:off x="10072699" y="603305"/>
            <a:ext cx="2355801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1e base</a:t>
            </a:r>
          </a:p>
        </p:txBody>
      </p:sp>
      <p:sp>
        <p:nvSpPr>
          <p:cNvPr id="618" name="Takes 3rd base"/>
          <p:cNvSpPr txBox="1"/>
          <p:nvPr/>
        </p:nvSpPr>
        <p:spPr>
          <a:xfrm>
            <a:off x="10072699" y="2199933"/>
            <a:ext cx="229331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3rd base</a:t>
            </a:r>
          </a:p>
        </p:txBody>
      </p:sp>
      <p:sp>
        <p:nvSpPr>
          <p:cNvPr id="619" name="Takes 2nd base"/>
          <p:cNvSpPr txBox="1"/>
          <p:nvPr/>
        </p:nvSpPr>
        <p:spPr>
          <a:xfrm>
            <a:off x="10072699" y="1667723"/>
            <a:ext cx="236098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2nd base</a:t>
            </a:r>
          </a:p>
        </p:txBody>
      </p:sp>
      <p:sp>
        <p:nvSpPr>
          <p:cNvPr id="620" name="Takes cutoff pos."/>
          <p:cNvSpPr txBox="1"/>
          <p:nvPr/>
        </p:nvSpPr>
        <p:spPr>
          <a:xfrm>
            <a:off x="10072699" y="2732142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621" name="Fields the ball"/>
          <p:cNvSpPr txBox="1"/>
          <p:nvPr/>
        </p:nvSpPr>
        <p:spPr>
          <a:xfrm>
            <a:off x="10072699" y="3264351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622" name="Covers 3 / 2nd base"/>
          <p:cNvSpPr txBox="1"/>
          <p:nvPr/>
        </p:nvSpPr>
        <p:spPr>
          <a:xfrm>
            <a:off x="10072699" y="4328770"/>
            <a:ext cx="2816353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Covers 3 / 2</a:t>
            </a:r>
            <a:r>
              <a:rPr sz="1200"/>
              <a:t>nd</a:t>
            </a:r>
            <a:r>
              <a:t> base</a:t>
            </a:r>
          </a:p>
        </p:txBody>
      </p:sp>
      <p:sp>
        <p:nvSpPr>
          <p:cNvPr id="623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624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625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626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627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628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629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630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631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632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633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634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635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636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637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638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639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640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641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42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43" name="Circle"/>
          <p:cNvSpPr/>
          <p:nvPr/>
        </p:nvSpPr>
        <p:spPr>
          <a:xfrm>
            <a:off x="2082800" y="32512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44" name="Line"/>
          <p:cNvSpPr/>
          <p:nvPr/>
        </p:nvSpPr>
        <p:spPr>
          <a:xfrm>
            <a:off x="1549400" y="3098799"/>
            <a:ext cx="421575" cy="1434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45" name="Line"/>
          <p:cNvSpPr/>
          <p:nvPr/>
        </p:nvSpPr>
        <p:spPr>
          <a:xfrm flipV="1">
            <a:off x="3038960" y="3408139"/>
            <a:ext cx="332676" cy="4534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46" name="Line"/>
          <p:cNvSpPr/>
          <p:nvPr/>
        </p:nvSpPr>
        <p:spPr>
          <a:xfrm flipH="1" flipV="1">
            <a:off x="5321947" y="3572409"/>
            <a:ext cx="1140526" cy="3899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47" name="Covers 7"/>
          <p:cNvSpPr txBox="1"/>
          <p:nvPr/>
        </p:nvSpPr>
        <p:spPr>
          <a:xfrm>
            <a:off x="10072699" y="3796561"/>
            <a:ext cx="139629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7</a:t>
            </a:r>
          </a:p>
        </p:txBody>
      </p:sp>
      <p:sp>
        <p:nvSpPr>
          <p:cNvPr id="648" name="Line"/>
          <p:cNvSpPr/>
          <p:nvPr/>
        </p:nvSpPr>
        <p:spPr>
          <a:xfrm flipH="1">
            <a:off x="2232353" y="1172053"/>
            <a:ext cx="2439420" cy="16166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49" name="Line"/>
          <p:cNvSpPr/>
          <p:nvPr/>
        </p:nvSpPr>
        <p:spPr>
          <a:xfrm flipH="1" flipV="1">
            <a:off x="7207035" y="4521069"/>
            <a:ext cx="61026" cy="6566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50" name="Covers 2nd base"/>
          <p:cNvSpPr txBox="1"/>
          <p:nvPr/>
        </p:nvSpPr>
        <p:spPr>
          <a:xfrm>
            <a:off x="10072699" y="1135514"/>
            <a:ext cx="254782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 base</a:t>
            </a:r>
          </a:p>
        </p:txBody>
      </p:sp>
      <p:sp>
        <p:nvSpPr>
          <p:cNvPr id="651" name="Line"/>
          <p:cNvSpPr/>
          <p:nvPr/>
        </p:nvSpPr>
        <p:spPr>
          <a:xfrm flipH="1">
            <a:off x="7713606" y="3332982"/>
            <a:ext cx="302326" cy="7784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52" name="Line"/>
          <p:cNvSpPr/>
          <p:nvPr/>
        </p:nvSpPr>
        <p:spPr>
          <a:xfrm flipV="1">
            <a:off x="5121760" y="5135339"/>
            <a:ext cx="942276" cy="9487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53" name="Line"/>
          <p:cNvSpPr/>
          <p:nvPr/>
        </p:nvSpPr>
        <p:spPr>
          <a:xfrm flipV="1">
            <a:off x="5210660" y="6710139"/>
            <a:ext cx="2732976" cy="26251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54" name="Line"/>
          <p:cNvSpPr/>
          <p:nvPr/>
        </p:nvSpPr>
        <p:spPr>
          <a:xfrm flipH="1">
            <a:off x="2163706" y="5580882"/>
            <a:ext cx="10226" cy="4101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55" name="Line"/>
          <p:cNvSpPr/>
          <p:nvPr/>
        </p:nvSpPr>
        <p:spPr>
          <a:xfrm>
            <a:off x="2349500" y="3327399"/>
            <a:ext cx="2123375" cy="79911"/>
          </a:xfrm>
          <a:prstGeom prst="line">
            <a:avLst/>
          </a:prstGeom>
          <a:ln w="38100">
            <a:solidFill>
              <a:schemeClr val="accent5">
                <a:lumOff val="-29866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56" name="7 throws to 2nd base  - via the cutoff."/>
          <p:cNvSpPr txBox="1"/>
          <p:nvPr/>
        </p:nvSpPr>
        <p:spPr>
          <a:xfrm>
            <a:off x="8636000" y="6985000"/>
            <a:ext cx="3236367" cy="8293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7 throws to 2nd base </a:t>
            </a:r>
            <a:br/>
            <a:r>
              <a:t>- via the cutoff.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8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659" name="Covers 2nd base"/>
          <p:cNvSpPr txBox="1"/>
          <p:nvPr/>
        </p:nvSpPr>
        <p:spPr>
          <a:xfrm>
            <a:off x="10072700" y="71095"/>
            <a:ext cx="254782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 base</a:t>
            </a:r>
          </a:p>
        </p:txBody>
      </p:sp>
      <p:sp>
        <p:nvSpPr>
          <p:cNvPr id="660" name="Covers 1e base"/>
          <p:cNvSpPr txBox="1"/>
          <p:nvPr/>
        </p:nvSpPr>
        <p:spPr>
          <a:xfrm>
            <a:off x="10072699" y="603305"/>
            <a:ext cx="2355801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1e base</a:t>
            </a:r>
          </a:p>
        </p:txBody>
      </p:sp>
      <p:sp>
        <p:nvSpPr>
          <p:cNvPr id="661" name="Takes 3rd base"/>
          <p:cNvSpPr txBox="1"/>
          <p:nvPr/>
        </p:nvSpPr>
        <p:spPr>
          <a:xfrm>
            <a:off x="10072699" y="2199933"/>
            <a:ext cx="229331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3rd base</a:t>
            </a:r>
          </a:p>
        </p:txBody>
      </p:sp>
      <p:sp>
        <p:nvSpPr>
          <p:cNvPr id="662" name="Takes 2nd base"/>
          <p:cNvSpPr txBox="1"/>
          <p:nvPr/>
        </p:nvSpPr>
        <p:spPr>
          <a:xfrm>
            <a:off x="10072699" y="1667723"/>
            <a:ext cx="236098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2nd base</a:t>
            </a:r>
          </a:p>
        </p:txBody>
      </p:sp>
      <p:sp>
        <p:nvSpPr>
          <p:cNvPr id="663" name="Takes cutoff pos."/>
          <p:cNvSpPr txBox="1"/>
          <p:nvPr/>
        </p:nvSpPr>
        <p:spPr>
          <a:xfrm>
            <a:off x="10072699" y="2732142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664" name="Fields the ball"/>
          <p:cNvSpPr txBox="1"/>
          <p:nvPr/>
        </p:nvSpPr>
        <p:spPr>
          <a:xfrm>
            <a:off x="10072699" y="3264351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665" name="Covers 3 / 2nd base"/>
          <p:cNvSpPr txBox="1"/>
          <p:nvPr/>
        </p:nvSpPr>
        <p:spPr>
          <a:xfrm>
            <a:off x="10072699" y="4328770"/>
            <a:ext cx="2816353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Covers 3 / 2</a:t>
            </a:r>
            <a:r>
              <a:rPr sz="1200"/>
              <a:t>nd</a:t>
            </a:r>
            <a:r>
              <a:t> base</a:t>
            </a:r>
          </a:p>
        </p:txBody>
      </p:sp>
      <p:sp>
        <p:nvSpPr>
          <p:cNvPr id="666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667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668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669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670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671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672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673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674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675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676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677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678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679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680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681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682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683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684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85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86" name="Circle"/>
          <p:cNvSpPr/>
          <p:nvPr/>
        </p:nvSpPr>
        <p:spPr>
          <a:xfrm>
            <a:off x="2082800" y="32512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87" name="Line"/>
          <p:cNvSpPr/>
          <p:nvPr/>
        </p:nvSpPr>
        <p:spPr>
          <a:xfrm>
            <a:off x="1549400" y="3098799"/>
            <a:ext cx="421575" cy="1434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88" name="Line"/>
          <p:cNvSpPr/>
          <p:nvPr/>
        </p:nvSpPr>
        <p:spPr>
          <a:xfrm flipV="1">
            <a:off x="3038960" y="3408139"/>
            <a:ext cx="332676" cy="4534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89" name="Line"/>
          <p:cNvSpPr/>
          <p:nvPr/>
        </p:nvSpPr>
        <p:spPr>
          <a:xfrm flipH="1" flipV="1">
            <a:off x="5321947" y="3572409"/>
            <a:ext cx="1140526" cy="3899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90" name="Covers 7"/>
          <p:cNvSpPr txBox="1"/>
          <p:nvPr/>
        </p:nvSpPr>
        <p:spPr>
          <a:xfrm>
            <a:off x="10072699" y="3796561"/>
            <a:ext cx="139629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7</a:t>
            </a:r>
          </a:p>
        </p:txBody>
      </p:sp>
      <p:sp>
        <p:nvSpPr>
          <p:cNvPr id="691" name="Line"/>
          <p:cNvSpPr/>
          <p:nvPr/>
        </p:nvSpPr>
        <p:spPr>
          <a:xfrm flipH="1">
            <a:off x="2232353" y="1172053"/>
            <a:ext cx="2439420" cy="16166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92" name="Line"/>
          <p:cNvSpPr/>
          <p:nvPr/>
        </p:nvSpPr>
        <p:spPr>
          <a:xfrm flipH="1" flipV="1">
            <a:off x="7207035" y="4521069"/>
            <a:ext cx="61026" cy="6566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93" name="Covers 2nd base"/>
          <p:cNvSpPr txBox="1"/>
          <p:nvPr/>
        </p:nvSpPr>
        <p:spPr>
          <a:xfrm>
            <a:off x="10072699" y="1135514"/>
            <a:ext cx="254782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 base</a:t>
            </a:r>
          </a:p>
        </p:txBody>
      </p:sp>
      <p:sp>
        <p:nvSpPr>
          <p:cNvPr id="694" name="Line"/>
          <p:cNvSpPr/>
          <p:nvPr/>
        </p:nvSpPr>
        <p:spPr>
          <a:xfrm flipH="1">
            <a:off x="7713606" y="3332982"/>
            <a:ext cx="302326" cy="7784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95" name="Line"/>
          <p:cNvSpPr/>
          <p:nvPr/>
        </p:nvSpPr>
        <p:spPr>
          <a:xfrm flipV="1">
            <a:off x="5121760" y="5135339"/>
            <a:ext cx="942276" cy="9487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96" name="Line"/>
          <p:cNvSpPr/>
          <p:nvPr/>
        </p:nvSpPr>
        <p:spPr>
          <a:xfrm flipV="1">
            <a:off x="5210660" y="6710139"/>
            <a:ext cx="2732976" cy="26251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97" name="Line"/>
          <p:cNvSpPr/>
          <p:nvPr/>
        </p:nvSpPr>
        <p:spPr>
          <a:xfrm flipH="1">
            <a:off x="2163706" y="5580882"/>
            <a:ext cx="10226" cy="4101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98" name="Line"/>
          <p:cNvSpPr/>
          <p:nvPr/>
        </p:nvSpPr>
        <p:spPr>
          <a:xfrm>
            <a:off x="2349499" y="3327400"/>
            <a:ext cx="4803077" cy="2696109"/>
          </a:xfrm>
          <a:prstGeom prst="line">
            <a:avLst/>
          </a:prstGeom>
          <a:ln w="38100">
            <a:solidFill>
              <a:schemeClr val="accent5">
                <a:lumOff val="-29866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99" name="...or towards 1e base if…"/>
          <p:cNvSpPr txBox="1"/>
          <p:nvPr/>
        </p:nvSpPr>
        <p:spPr>
          <a:xfrm>
            <a:off x="8636000" y="6985000"/>
            <a:ext cx="4071214" cy="11976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...or towards 1e base if </a:t>
            </a:r>
          </a:p>
          <a:p>
            <a: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the runner took a big lead</a:t>
            </a:r>
            <a:br/>
            <a:r>
              <a:rPr u="sng"/>
              <a:t>and</a:t>
            </a:r>
            <a:r>
              <a:t> is returning to 1e base.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1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702" name="Covers 2nd base"/>
          <p:cNvSpPr txBox="1"/>
          <p:nvPr/>
        </p:nvSpPr>
        <p:spPr>
          <a:xfrm>
            <a:off x="10072700" y="71095"/>
            <a:ext cx="254782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 base</a:t>
            </a:r>
          </a:p>
        </p:txBody>
      </p:sp>
      <p:sp>
        <p:nvSpPr>
          <p:cNvPr id="703" name="Covers 1e base"/>
          <p:cNvSpPr txBox="1"/>
          <p:nvPr/>
        </p:nvSpPr>
        <p:spPr>
          <a:xfrm>
            <a:off x="10072699" y="603305"/>
            <a:ext cx="2355801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1e base</a:t>
            </a:r>
          </a:p>
        </p:txBody>
      </p:sp>
      <p:sp>
        <p:nvSpPr>
          <p:cNvPr id="704" name="Takes 3rd base"/>
          <p:cNvSpPr txBox="1"/>
          <p:nvPr/>
        </p:nvSpPr>
        <p:spPr>
          <a:xfrm>
            <a:off x="10072699" y="2199933"/>
            <a:ext cx="229331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3rd base</a:t>
            </a:r>
          </a:p>
        </p:txBody>
      </p:sp>
      <p:sp>
        <p:nvSpPr>
          <p:cNvPr id="705" name="Takes 2nd base"/>
          <p:cNvSpPr txBox="1"/>
          <p:nvPr/>
        </p:nvSpPr>
        <p:spPr>
          <a:xfrm>
            <a:off x="10072699" y="1667723"/>
            <a:ext cx="236098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2nd base</a:t>
            </a:r>
          </a:p>
        </p:txBody>
      </p:sp>
      <p:sp>
        <p:nvSpPr>
          <p:cNvPr id="706" name="Takes cutoff pos."/>
          <p:cNvSpPr txBox="1"/>
          <p:nvPr/>
        </p:nvSpPr>
        <p:spPr>
          <a:xfrm>
            <a:off x="10072699" y="2732142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707" name="Fields the ball"/>
          <p:cNvSpPr txBox="1"/>
          <p:nvPr/>
        </p:nvSpPr>
        <p:spPr>
          <a:xfrm>
            <a:off x="10072699" y="3264351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708" name="Covers 3 / 2nd base"/>
          <p:cNvSpPr txBox="1"/>
          <p:nvPr/>
        </p:nvSpPr>
        <p:spPr>
          <a:xfrm>
            <a:off x="10072699" y="4328770"/>
            <a:ext cx="2816353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Covers 3 / 2</a:t>
            </a:r>
            <a:r>
              <a:rPr sz="1200"/>
              <a:t>nd</a:t>
            </a:r>
            <a:r>
              <a:t> base</a:t>
            </a:r>
          </a:p>
        </p:txBody>
      </p:sp>
      <p:sp>
        <p:nvSpPr>
          <p:cNvPr id="709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710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711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712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713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714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715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716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717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718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719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720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721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722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723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724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725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726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727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28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29" name="Circle"/>
          <p:cNvSpPr/>
          <p:nvPr/>
        </p:nvSpPr>
        <p:spPr>
          <a:xfrm>
            <a:off x="2082800" y="32512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30" name="Line"/>
          <p:cNvSpPr/>
          <p:nvPr/>
        </p:nvSpPr>
        <p:spPr>
          <a:xfrm>
            <a:off x="1549400" y="3098799"/>
            <a:ext cx="421575" cy="1434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31" name="Line"/>
          <p:cNvSpPr/>
          <p:nvPr/>
        </p:nvSpPr>
        <p:spPr>
          <a:xfrm flipV="1">
            <a:off x="3038960" y="3408139"/>
            <a:ext cx="332676" cy="4534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32" name="Line"/>
          <p:cNvSpPr/>
          <p:nvPr/>
        </p:nvSpPr>
        <p:spPr>
          <a:xfrm flipH="1" flipV="1">
            <a:off x="5321947" y="3572409"/>
            <a:ext cx="1140526" cy="3899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33" name="Covers 7"/>
          <p:cNvSpPr txBox="1"/>
          <p:nvPr/>
        </p:nvSpPr>
        <p:spPr>
          <a:xfrm>
            <a:off x="10072699" y="3796561"/>
            <a:ext cx="139629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7</a:t>
            </a:r>
          </a:p>
        </p:txBody>
      </p:sp>
      <p:sp>
        <p:nvSpPr>
          <p:cNvPr id="734" name="Line"/>
          <p:cNvSpPr/>
          <p:nvPr/>
        </p:nvSpPr>
        <p:spPr>
          <a:xfrm flipH="1">
            <a:off x="2232353" y="1172053"/>
            <a:ext cx="2439420" cy="16166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35" name="Line"/>
          <p:cNvSpPr/>
          <p:nvPr/>
        </p:nvSpPr>
        <p:spPr>
          <a:xfrm flipH="1" flipV="1">
            <a:off x="7207035" y="4521069"/>
            <a:ext cx="61026" cy="6566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36" name="Covers 2nd base"/>
          <p:cNvSpPr txBox="1"/>
          <p:nvPr/>
        </p:nvSpPr>
        <p:spPr>
          <a:xfrm>
            <a:off x="10072699" y="1135514"/>
            <a:ext cx="254782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 base</a:t>
            </a:r>
          </a:p>
        </p:txBody>
      </p:sp>
      <p:sp>
        <p:nvSpPr>
          <p:cNvPr id="737" name="Line"/>
          <p:cNvSpPr/>
          <p:nvPr/>
        </p:nvSpPr>
        <p:spPr>
          <a:xfrm flipH="1">
            <a:off x="7713606" y="3332982"/>
            <a:ext cx="302326" cy="7784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38" name="Line"/>
          <p:cNvSpPr/>
          <p:nvPr/>
        </p:nvSpPr>
        <p:spPr>
          <a:xfrm flipV="1">
            <a:off x="5121760" y="5135339"/>
            <a:ext cx="942276" cy="9487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39" name="Line"/>
          <p:cNvSpPr/>
          <p:nvPr/>
        </p:nvSpPr>
        <p:spPr>
          <a:xfrm flipV="1">
            <a:off x="5210660" y="6710139"/>
            <a:ext cx="2732976" cy="26251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40" name="Line"/>
          <p:cNvSpPr/>
          <p:nvPr/>
        </p:nvSpPr>
        <p:spPr>
          <a:xfrm flipH="1">
            <a:off x="2163706" y="5580882"/>
            <a:ext cx="10226" cy="4101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41" name="Line"/>
          <p:cNvSpPr/>
          <p:nvPr/>
        </p:nvSpPr>
        <p:spPr>
          <a:xfrm>
            <a:off x="2349500" y="3327399"/>
            <a:ext cx="2123375" cy="79911"/>
          </a:xfrm>
          <a:prstGeom prst="line">
            <a:avLst/>
          </a:prstGeom>
          <a:ln w="38100">
            <a:solidFill>
              <a:schemeClr val="accent5">
                <a:lumOff val="-29866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42" name="If so directed: 6 cuts the ball and  checks the runner"/>
          <p:cNvSpPr txBox="1"/>
          <p:nvPr/>
        </p:nvSpPr>
        <p:spPr>
          <a:xfrm>
            <a:off x="8636000" y="6985000"/>
            <a:ext cx="2857500" cy="11976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If so directed:</a:t>
            </a:r>
            <a:br/>
            <a:r>
              <a:t>6 cuts the ball </a:t>
            </a:r>
            <a:r>
              <a:rPr u="sng"/>
              <a:t>and</a:t>
            </a:r>
            <a:r>
              <a:t> </a:t>
            </a:r>
            <a:br/>
            <a:r>
              <a:t>checks the runner</a:t>
            </a:r>
          </a:p>
        </p:txBody>
      </p:sp>
      <p:sp>
        <p:nvSpPr>
          <p:cNvPr id="743" name="X"/>
          <p:cNvSpPr txBox="1"/>
          <p:nvPr/>
        </p:nvSpPr>
        <p:spPr>
          <a:xfrm>
            <a:off x="3323412" y="3122270"/>
            <a:ext cx="31760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X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5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746" name="Covers 2nd base"/>
          <p:cNvSpPr txBox="1"/>
          <p:nvPr/>
        </p:nvSpPr>
        <p:spPr>
          <a:xfrm>
            <a:off x="10072700" y="71095"/>
            <a:ext cx="254782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 base</a:t>
            </a:r>
          </a:p>
        </p:txBody>
      </p:sp>
      <p:sp>
        <p:nvSpPr>
          <p:cNvPr id="747" name="Covers 1e base"/>
          <p:cNvSpPr txBox="1"/>
          <p:nvPr/>
        </p:nvSpPr>
        <p:spPr>
          <a:xfrm>
            <a:off x="10072699" y="603305"/>
            <a:ext cx="2355801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1e base</a:t>
            </a:r>
          </a:p>
        </p:txBody>
      </p:sp>
      <p:sp>
        <p:nvSpPr>
          <p:cNvPr id="748" name="Takes 3rd base"/>
          <p:cNvSpPr txBox="1"/>
          <p:nvPr/>
        </p:nvSpPr>
        <p:spPr>
          <a:xfrm>
            <a:off x="10072699" y="2199933"/>
            <a:ext cx="229331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3rd base</a:t>
            </a:r>
          </a:p>
        </p:txBody>
      </p:sp>
      <p:sp>
        <p:nvSpPr>
          <p:cNvPr id="749" name="Takes 2nd base"/>
          <p:cNvSpPr txBox="1"/>
          <p:nvPr/>
        </p:nvSpPr>
        <p:spPr>
          <a:xfrm>
            <a:off x="10072699" y="1667723"/>
            <a:ext cx="236098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2nd base</a:t>
            </a:r>
          </a:p>
        </p:txBody>
      </p:sp>
      <p:sp>
        <p:nvSpPr>
          <p:cNvPr id="750" name="Takes cutoff pos."/>
          <p:cNvSpPr txBox="1"/>
          <p:nvPr/>
        </p:nvSpPr>
        <p:spPr>
          <a:xfrm>
            <a:off x="10072699" y="2732142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751" name="Fields the ball"/>
          <p:cNvSpPr txBox="1"/>
          <p:nvPr/>
        </p:nvSpPr>
        <p:spPr>
          <a:xfrm>
            <a:off x="10072699" y="3264351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752" name="Covers 3 / 2nd base"/>
          <p:cNvSpPr txBox="1"/>
          <p:nvPr/>
        </p:nvSpPr>
        <p:spPr>
          <a:xfrm>
            <a:off x="10072699" y="4328770"/>
            <a:ext cx="2816353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Covers 3 / 2</a:t>
            </a:r>
            <a:r>
              <a:rPr sz="1200"/>
              <a:t>nd</a:t>
            </a:r>
            <a:r>
              <a:t> base</a:t>
            </a:r>
          </a:p>
        </p:txBody>
      </p:sp>
      <p:sp>
        <p:nvSpPr>
          <p:cNvPr id="753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754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755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756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757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758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759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760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761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762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763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764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765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766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767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768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769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770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771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72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73" name="Circle"/>
          <p:cNvSpPr/>
          <p:nvPr/>
        </p:nvSpPr>
        <p:spPr>
          <a:xfrm>
            <a:off x="2082800" y="32512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74" name="Line"/>
          <p:cNvSpPr/>
          <p:nvPr/>
        </p:nvSpPr>
        <p:spPr>
          <a:xfrm>
            <a:off x="1549400" y="3098799"/>
            <a:ext cx="421575" cy="1434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75" name="Line"/>
          <p:cNvSpPr/>
          <p:nvPr/>
        </p:nvSpPr>
        <p:spPr>
          <a:xfrm flipV="1">
            <a:off x="3038960" y="3408139"/>
            <a:ext cx="332676" cy="4534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76" name="Line"/>
          <p:cNvSpPr/>
          <p:nvPr/>
        </p:nvSpPr>
        <p:spPr>
          <a:xfrm flipH="1" flipV="1">
            <a:off x="5321947" y="3572409"/>
            <a:ext cx="1140526" cy="3899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77" name="Covers 7"/>
          <p:cNvSpPr txBox="1"/>
          <p:nvPr/>
        </p:nvSpPr>
        <p:spPr>
          <a:xfrm>
            <a:off x="10072699" y="3796561"/>
            <a:ext cx="139629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7</a:t>
            </a:r>
          </a:p>
        </p:txBody>
      </p:sp>
      <p:sp>
        <p:nvSpPr>
          <p:cNvPr id="778" name="Line"/>
          <p:cNvSpPr/>
          <p:nvPr/>
        </p:nvSpPr>
        <p:spPr>
          <a:xfrm flipH="1">
            <a:off x="2232353" y="1172053"/>
            <a:ext cx="2439420" cy="16166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79" name="Line"/>
          <p:cNvSpPr/>
          <p:nvPr/>
        </p:nvSpPr>
        <p:spPr>
          <a:xfrm flipH="1" flipV="1">
            <a:off x="7207035" y="4521069"/>
            <a:ext cx="61026" cy="6566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80" name="Covers 2nd base"/>
          <p:cNvSpPr txBox="1"/>
          <p:nvPr/>
        </p:nvSpPr>
        <p:spPr>
          <a:xfrm>
            <a:off x="10072699" y="1135514"/>
            <a:ext cx="254782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 base</a:t>
            </a:r>
          </a:p>
        </p:txBody>
      </p:sp>
      <p:sp>
        <p:nvSpPr>
          <p:cNvPr id="781" name="Line"/>
          <p:cNvSpPr/>
          <p:nvPr/>
        </p:nvSpPr>
        <p:spPr>
          <a:xfrm flipH="1">
            <a:off x="7713606" y="3332982"/>
            <a:ext cx="302326" cy="7784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82" name="Line"/>
          <p:cNvSpPr/>
          <p:nvPr/>
        </p:nvSpPr>
        <p:spPr>
          <a:xfrm flipV="1">
            <a:off x="5121760" y="5135339"/>
            <a:ext cx="942276" cy="9487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83" name="Line"/>
          <p:cNvSpPr/>
          <p:nvPr/>
        </p:nvSpPr>
        <p:spPr>
          <a:xfrm flipV="1">
            <a:off x="5210660" y="6710139"/>
            <a:ext cx="2732976" cy="26251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84" name="Line"/>
          <p:cNvSpPr/>
          <p:nvPr/>
        </p:nvSpPr>
        <p:spPr>
          <a:xfrm flipH="1">
            <a:off x="2163706" y="5580882"/>
            <a:ext cx="10226" cy="4101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85" name="Line"/>
          <p:cNvSpPr/>
          <p:nvPr/>
        </p:nvSpPr>
        <p:spPr>
          <a:xfrm>
            <a:off x="2349500" y="3327399"/>
            <a:ext cx="1081975" cy="16411"/>
          </a:xfrm>
          <a:prstGeom prst="line">
            <a:avLst/>
          </a:prstGeom>
          <a:ln w="38100">
            <a:solidFill>
              <a:schemeClr val="accent5">
                <a:lumOff val="-29866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86" name="6 throws to 1st, 2nd, or  holds on to the ball."/>
          <p:cNvSpPr txBox="1"/>
          <p:nvPr/>
        </p:nvSpPr>
        <p:spPr>
          <a:xfrm>
            <a:off x="8636000" y="6985000"/>
            <a:ext cx="3535985" cy="8293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6 throws to 1st, 2nd, or </a:t>
            </a:r>
            <a:br/>
            <a:r>
              <a:t>holds on to the ball.</a:t>
            </a:r>
          </a:p>
        </p:txBody>
      </p:sp>
      <p:sp>
        <p:nvSpPr>
          <p:cNvPr id="787" name="X"/>
          <p:cNvSpPr txBox="1"/>
          <p:nvPr/>
        </p:nvSpPr>
        <p:spPr>
          <a:xfrm>
            <a:off x="3323412" y="3122270"/>
            <a:ext cx="31760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X</a:t>
            </a:r>
          </a:p>
        </p:txBody>
      </p:sp>
      <p:sp>
        <p:nvSpPr>
          <p:cNvPr id="788" name="Line"/>
          <p:cNvSpPr/>
          <p:nvPr/>
        </p:nvSpPr>
        <p:spPr>
          <a:xfrm>
            <a:off x="3644900" y="3338932"/>
            <a:ext cx="802575" cy="79911"/>
          </a:xfrm>
          <a:prstGeom prst="line">
            <a:avLst/>
          </a:prstGeom>
          <a:ln w="38100">
            <a:solidFill>
              <a:schemeClr val="accent5">
                <a:lumOff val="-29866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89" name="Line"/>
          <p:cNvSpPr/>
          <p:nvPr/>
        </p:nvSpPr>
        <p:spPr>
          <a:xfrm>
            <a:off x="3670300" y="3338932"/>
            <a:ext cx="3609275" cy="2670711"/>
          </a:xfrm>
          <a:prstGeom prst="line">
            <a:avLst/>
          </a:prstGeom>
          <a:ln w="38100">
            <a:solidFill>
              <a:schemeClr val="accent5">
                <a:lumOff val="-29866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1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792" name="Covers 2nd base"/>
          <p:cNvSpPr txBox="1"/>
          <p:nvPr/>
        </p:nvSpPr>
        <p:spPr>
          <a:xfrm>
            <a:off x="10072700" y="71095"/>
            <a:ext cx="254782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 base</a:t>
            </a:r>
          </a:p>
        </p:txBody>
      </p:sp>
      <p:sp>
        <p:nvSpPr>
          <p:cNvPr id="793" name="Covers 1e base"/>
          <p:cNvSpPr txBox="1"/>
          <p:nvPr/>
        </p:nvSpPr>
        <p:spPr>
          <a:xfrm>
            <a:off x="10072699" y="603305"/>
            <a:ext cx="2355801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1e base</a:t>
            </a:r>
          </a:p>
        </p:txBody>
      </p:sp>
      <p:sp>
        <p:nvSpPr>
          <p:cNvPr id="794" name="Takes 3rd base"/>
          <p:cNvSpPr txBox="1"/>
          <p:nvPr/>
        </p:nvSpPr>
        <p:spPr>
          <a:xfrm>
            <a:off x="10072699" y="2199933"/>
            <a:ext cx="229331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3rd base</a:t>
            </a:r>
          </a:p>
        </p:txBody>
      </p:sp>
      <p:sp>
        <p:nvSpPr>
          <p:cNvPr id="795" name="Takes 2nd base"/>
          <p:cNvSpPr txBox="1"/>
          <p:nvPr/>
        </p:nvSpPr>
        <p:spPr>
          <a:xfrm>
            <a:off x="10072699" y="1667723"/>
            <a:ext cx="236098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2nd base</a:t>
            </a:r>
          </a:p>
        </p:txBody>
      </p:sp>
      <p:sp>
        <p:nvSpPr>
          <p:cNvPr id="796" name="Takes cutoff pos."/>
          <p:cNvSpPr txBox="1"/>
          <p:nvPr/>
        </p:nvSpPr>
        <p:spPr>
          <a:xfrm>
            <a:off x="10072699" y="2732142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797" name="Fields the ball"/>
          <p:cNvSpPr txBox="1"/>
          <p:nvPr/>
        </p:nvSpPr>
        <p:spPr>
          <a:xfrm>
            <a:off x="10072699" y="3264351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798" name="Covers 3 / 2nd base"/>
          <p:cNvSpPr txBox="1"/>
          <p:nvPr/>
        </p:nvSpPr>
        <p:spPr>
          <a:xfrm>
            <a:off x="10072699" y="4328770"/>
            <a:ext cx="2816353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Covers 3 / 2</a:t>
            </a:r>
            <a:r>
              <a:rPr sz="1200"/>
              <a:t>nd</a:t>
            </a:r>
            <a:r>
              <a:t> base</a:t>
            </a:r>
          </a:p>
        </p:txBody>
      </p:sp>
      <p:sp>
        <p:nvSpPr>
          <p:cNvPr id="799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800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801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802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803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804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805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806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807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808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809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810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811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812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813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814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815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816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817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18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19" name="Circle"/>
          <p:cNvSpPr/>
          <p:nvPr/>
        </p:nvSpPr>
        <p:spPr>
          <a:xfrm>
            <a:off x="2082800" y="32512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20" name="Line"/>
          <p:cNvSpPr/>
          <p:nvPr/>
        </p:nvSpPr>
        <p:spPr>
          <a:xfrm>
            <a:off x="1549400" y="3098799"/>
            <a:ext cx="421575" cy="1434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21" name="Line"/>
          <p:cNvSpPr/>
          <p:nvPr/>
        </p:nvSpPr>
        <p:spPr>
          <a:xfrm flipV="1">
            <a:off x="3038960" y="3408139"/>
            <a:ext cx="332676" cy="4534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22" name="Line"/>
          <p:cNvSpPr/>
          <p:nvPr/>
        </p:nvSpPr>
        <p:spPr>
          <a:xfrm flipH="1" flipV="1">
            <a:off x="5321947" y="3572409"/>
            <a:ext cx="1140526" cy="3899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23" name="Covers 7"/>
          <p:cNvSpPr txBox="1"/>
          <p:nvPr/>
        </p:nvSpPr>
        <p:spPr>
          <a:xfrm>
            <a:off x="10072699" y="3796561"/>
            <a:ext cx="139629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7</a:t>
            </a:r>
          </a:p>
        </p:txBody>
      </p:sp>
      <p:sp>
        <p:nvSpPr>
          <p:cNvPr id="824" name="Line"/>
          <p:cNvSpPr/>
          <p:nvPr/>
        </p:nvSpPr>
        <p:spPr>
          <a:xfrm flipH="1">
            <a:off x="2232353" y="1172053"/>
            <a:ext cx="2439420" cy="16166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25" name="Line"/>
          <p:cNvSpPr/>
          <p:nvPr/>
        </p:nvSpPr>
        <p:spPr>
          <a:xfrm flipH="1" flipV="1">
            <a:off x="7207035" y="4521069"/>
            <a:ext cx="61026" cy="6566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26" name="Covers 2nd base"/>
          <p:cNvSpPr txBox="1"/>
          <p:nvPr/>
        </p:nvSpPr>
        <p:spPr>
          <a:xfrm>
            <a:off x="10072699" y="1135514"/>
            <a:ext cx="254782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 base</a:t>
            </a:r>
          </a:p>
        </p:txBody>
      </p:sp>
      <p:sp>
        <p:nvSpPr>
          <p:cNvPr id="827" name="Line"/>
          <p:cNvSpPr/>
          <p:nvPr/>
        </p:nvSpPr>
        <p:spPr>
          <a:xfrm flipH="1">
            <a:off x="7713606" y="3332982"/>
            <a:ext cx="302326" cy="7784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28" name="Line"/>
          <p:cNvSpPr/>
          <p:nvPr/>
        </p:nvSpPr>
        <p:spPr>
          <a:xfrm flipV="1">
            <a:off x="5121760" y="5135339"/>
            <a:ext cx="942276" cy="9487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29" name="Line"/>
          <p:cNvSpPr/>
          <p:nvPr/>
        </p:nvSpPr>
        <p:spPr>
          <a:xfrm flipV="1">
            <a:off x="5210660" y="6710139"/>
            <a:ext cx="2732976" cy="26251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30" name="Line"/>
          <p:cNvSpPr/>
          <p:nvPr/>
        </p:nvSpPr>
        <p:spPr>
          <a:xfrm flipH="1">
            <a:off x="2163706" y="5580882"/>
            <a:ext cx="10226" cy="4101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31" name="Line"/>
          <p:cNvSpPr/>
          <p:nvPr/>
        </p:nvSpPr>
        <p:spPr>
          <a:xfrm>
            <a:off x="2349500" y="3327399"/>
            <a:ext cx="1081975" cy="16411"/>
          </a:xfrm>
          <a:prstGeom prst="line">
            <a:avLst/>
          </a:prstGeom>
          <a:ln w="38100">
            <a:solidFill>
              <a:schemeClr val="accent5">
                <a:lumOff val="-29866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32" name="Never throw behind the  runner if he's not returning."/>
          <p:cNvSpPr txBox="1"/>
          <p:nvPr/>
        </p:nvSpPr>
        <p:spPr>
          <a:xfrm>
            <a:off x="8636000" y="6985000"/>
            <a:ext cx="4077310" cy="8293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Never throw behind the </a:t>
            </a:r>
            <a:br/>
            <a:r>
              <a:t>runner if he's not returning.</a:t>
            </a:r>
          </a:p>
        </p:txBody>
      </p:sp>
      <p:sp>
        <p:nvSpPr>
          <p:cNvPr id="833" name="X"/>
          <p:cNvSpPr txBox="1"/>
          <p:nvPr/>
        </p:nvSpPr>
        <p:spPr>
          <a:xfrm>
            <a:off x="3323412" y="3122270"/>
            <a:ext cx="31760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X</a:t>
            </a:r>
          </a:p>
        </p:txBody>
      </p:sp>
      <p:sp>
        <p:nvSpPr>
          <p:cNvPr id="834" name="Line"/>
          <p:cNvSpPr/>
          <p:nvPr/>
        </p:nvSpPr>
        <p:spPr>
          <a:xfrm>
            <a:off x="3670300" y="3338932"/>
            <a:ext cx="3609275" cy="2670711"/>
          </a:xfrm>
          <a:prstGeom prst="line">
            <a:avLst/>
          </a:prstGeom>
          <a:ln w="38100">
            <a:solidFill>
              <a:schemeClr val="accent5">
                <a:lumOff val="-29866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35" name="Line"/>
          <p:cNvSpPr/>
          <p:nvPr/>
        </p:nvSpPr>
        <p:spPr>
          <a:xfrm>
            <a:off x="2330678" y="3303517"/>
            <a:ext cx="4583140" cy="2528109"/>
          </a:xfrm>
          <a:prstGeom prst="line">
            <a:avLst/>
          </a:prstGeom>
          <a:ln w="38100">
            <a:solidFill>
              <a:schemeClr val="accent5">
                <a:lumOff val="-29866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122" name="Pitcher"/>
          <p:cNvSpPr txBox="1"/>
          <p:nvPr/>
        </p:nvSpPr>
        <p:spPr>
          <a:xfrm>
            <a:off x="10072700" y="71095"/>
            <a:ext cx="115275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Pitcher</a:t>
            </a:r>
          </a:p>
        </p:txBody>
      </p:sp>
      <p:sp>
        <p:nvSpPr>
          <p:cNvPr id="123" name="Catcher"/>
          <p:cNvSpPr txBox="1"/>
          <p:nvPr/>
        </p:nvSpPr>
        <p:spPr>
          <a:xfrm>
            <a:off x="10072699" y="603305"/>
            <a:ext cx="127162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Catcher</a:t>
            </a:r>
          </a:p>
        </p:txBody>
      </p:sp>
      <p:sp>
        <p:nvSpPr>
          <p:cNvPr id="124" name="1e Baser"/>
          <p:cNvSpPr txBox="1"/>
          <p:nvPr/>
        </p:nvSpPr>
        <p:spPr>
          <a:xfrm>
            <a:off x="10072699" y="1135514"/>
            <a:ext cx="139019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1e Baser</a:t>
            </a:r>
          </a:p>
        </p:txBody>
      </p:sp>
      <p:sp>
        <p:nvSpPr>
          <p:cNvPr id="125" name="3rd Baser"/>
          <p:cNvSpPr txBox="1"/>
          <p:nvPr/>
        </p:nvSpPr>
        <p:spPr>
          <a:xfrm>
            <a:off x="10072699" y="2199933"/>
            <a:ext cx="151455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3rd Baser</a:t>
            </a:r>
          </a:p>
        </p:txBody>
      </p:sp>
      <p:sp>
        <p:nvSpPr>
          <p:cNvPr id="126" name="2nd Baser"/>
          <p:cNvSpPr txBox="1"/>
          <p:nvPr/>
        </p:nvSpPr>
        <p:spPr>
          <a:xfrm>
            <a:off x="10072699" y="1667723"/>
            <a:ext cx="158221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2nd Baser</a:t>
            </a:r>
          </a:p>
        </p:txBody>
      </p:sp>
      <p:sp>
        <p:nvSpPr>
          <p:cNvPr id="127" name="Short Stop"/>
          <p:cNvSpPr txBox="1"/>
          <p:nvPr/>
        </p:nvSpPr>
        <p:spPr>
          <a:xfrm>
            <a:off x="10072699" y="2732142"/>
            <a:ext cx="1667257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Short Stop</a:t>
            </a:r>
          </a:p>
        </p:txBody>
      </p:sp>
      <p:sp>
        <p:nvSpPr>
          <p:cNvPr id="128" name="Center Fielder"/>
          <p:cNvSpPr txBox="1"/>
          <p:nvPr/>
        </p:nvSpPr>
        <p:spPr>
          <a:xfrm>
            <a:off x="10072699" y="3796561"/>
            <a:ext cx="217414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Center Fielder</a:t>
            </a:r>
          </a:p>
        </p:txBody>
      </p:sp>
      <p:sp>
        <p:nvSpPr>
          <p:cNvPr id="129" name="Left Fielder"/>
          <p:cNvSpPr txBox="1"/>
          <p:nvPr/>
        </p:nvSpPr>
        <p:spPr>
          <a:xfrm>
            <a:off x="10072699" y="3264351"/>
            <a:ext cx="175625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Left Fielder</a:t>
            </a:r>
          </a:p>
        </p:txBody>
      </p:sp>
      <p:sp>
        <p:nvSpPr>
          <p:cNvPr id="130" name="Right Fielder"/>
          <p:cNvSpPr txBox="1"/>
          <p:nvPr/>
        </p:nvSpPr>
        <p:spPr>
          <a:xfrm>
            <a:off x="10072699" y="4328770"/>
            <a:ext cx="196474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Right Fielder</a:t>
            </a:r>
          </a:p>
        </p:txBody>
      </p:sp>
      <p:sp>
        <p:nvSpPr>
          <p:cNvPr id="131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132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133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134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135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136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137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138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139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140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141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142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143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144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145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146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147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148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149" name="Base hit in left field. Runner on third scores."/>
          <p:cNvSpPr txBox="1"/>
          <p:nvPr/>
        </p:nvSpPr>
        <p:spPr>
          <a:xfrm>
            <a:off x="8636965" y="6989817"/>
            <a:ext cx="3518612" cy="8293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>
                <a:solidFill>
                  <a:schemeClr val="accent1"/>
                </a:solidFill>
              </a:defRPr>
            </a:pPr>
            <a:r>
              <a:t>Base hit in left field.</a:t>
            </a:r>
            <a:br/>
            <a:r>
              <a:t>Runner on third scores.</a:t>
            </a:r>
          </a:p>
        </p:txBody>
      </p:sp>
      <p:sp>
        <p:nvSpPr>
          <p:cNvPr id="150" name="Circle"/>
          <p:cNvSpPr/>
          <p:nvPr/>
        </p:nvSpPr>
        <p:spPr>
          <a:xfrm>
            <a:off x="2019300" y="61087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1" name="Line"/>
          <p:cNvSpPr/>
          <p:nvPr/>
        </p:nvSpPr>
        <p:spPr>
          <a:xfrm flipH="1" flipV="1">
            <a:off x="2278415" y="6326705"/>
            <a:ext cx="2649186" cy="2649185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2" name="Line"/>
          <p:cNvSpPr/>
          <p:nvPr/>
        </p:nvSpPr>
        <p:spPr>
          <a:xfrm flipH="1" flipV="1">
            <a:off x="2248033" y="3486742"/>
            <a:ext cx="2679568" cy="5489148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3" name="Circle"/>
          <p:cNvSpPr/>
          <p:nvPr/>
        </p:nvSpPr>
        <p:spPr>
          <a:xfrm>
            <a:off x="2082800" y="32512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7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838" name="Covers 2nd base"/>
          <p:cNvSpPr txBox="1"/>
          <p:nvPr/>
        </p:nvSpPr>
        <p:spPr>
          <a:xfrm>
            <a:off x="10072700" y="71095"/>
            <a:ext cx="254782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 base</a:t>
            </a:r>
          </a:p>
        </p:txBody>
      </p:sp>
      <p:sp>
        <p:nvSpPr>
          <p:cNvPr id="839" name="Covers 1e base"/>
          <p:cNvSpPr txBox="1"/>
          <p:nvPr/>
        </p:nvSpPr>
        <p:spPr>
          <a:xfrm>
            <a:off x="10072699" y="603305"/>
            <a:ext cx="2355801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1e base</a:t>
            </a:r>
          </a:p>
        </p:txBody>
      </p:sp>
      <p:sp>
        <p:nvSpPr>
          <p:cNvPr id="840" name="Takes 3rd base"/>
          <p:cNvSpPr txBox="1"/>
          <p:nvPr/>
        </p:nvSpPr>
        <p:spPr>
          <a:xfrm>
            <a:off x="10072699" y="2199933"/>
            <a:ext cx="229331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3rd base</a:t>
            </a:r>
          </a:p>
        </p:txBody>
      </p:sp>
      <p:sp>
        <p:nvSpPr>
          <p:cNvPr id="841" name="Takes 2nd base"/>
          <p:cNvSpPr txBox="1"/>
          <p:nvPr/>
        </p:nvSpPr>
        <p:spPr>
          <a:xfrm>
            <a:off x="10072699" y="1667723"/>
            <a:ext cx="236098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2nd base</a:t>
            </a:r>
          </a:p>
        </p:txBody>
      </p:sp>
      <p:sp>
        <p:nvSpPr>
          <p:cNvPr id="842" name="Takes cutoff pos."/>
          <p:cNvSpPr txBox="1"/>
          <p:nvPr/>
        </p:nvSpPr>
        <p:spPr>
          <a:xfrm>
            <a:off x="10072699" y="2732142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843" name="Fields the ball"/>
          <p:cNvSpPr txBox="1"/>
          <p:nvPr/>
        </p:nvSpPr>
        <p:spPr>
          <a:xfrm>
            <a:off x="10072699" y="3264351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844" name="Covers 3 / 2nd base"/>
          <p:cNvSpPr txBox="1"/>
          <p:nvPr/>
        </p:nvSpPr>
        <p:spPr>
          <a:xfrm>
            <a:off x="10072699" y="4328770"/>
            <a:ext cx="2816353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Covers 3 / 2</a:t>
            </a:r>
            <a:r>
              <a:rPr sz="1200"/>
              <a:t>nd</a:t>
            </a:r>
            <a:r>
              <a:t> base</a:t>
            </a:r>
          </a:p>
        </p:txBody>
      </p:sp>
      <p:sp>
        <p:nvSpPr>
          <p:cNvPr id="845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846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847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848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849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850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851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852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853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854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855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856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857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858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859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860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861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862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863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64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65" name="Circle"/>
          <p:cNvSpPr/>
          <p:nvPr/>
        </p:nvSpPr>
        <p:spPr>
          <a:xfrm>
            <a:off x="2082800" y="32512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66" name="Line"/>
          <p:cNvSpPr/>
          <p:nvPr/>
        </p:nvSpPr>
        <p:spPr>
          <a:xfrm>
            <a:off x="1549400" y="3098799"/>
            <a:ext cx="421575" cy="1434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67" name="Line"/>
          <p:cNvSpPr/>
          <p:nvPr/>
        </p:nvSpPr>
        <p:spPr>
          <a:xfrm flipV="1">
            <a:off x="3038960" y="3408139"/>
            <a:ext cx="332676" cy="4534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68" name="Line"/>
          <p:cNvSpPr/>
          <p:nvPr/>
        </p:nvSpPr>
        <p:spPr>
          <a:xfrm flipH="1" flipV="1">
            <a:off x="5321947" y="3572409"/>
            <a:ext cx="1140526" cy="3899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69" name="Covers 7"/>
          <p:cNvSpPr txBox="1"/>
          <p:nvPr/>
        </p:nvSpPr>
        <p:spPr>
          <a:xfrm>
            <a:off x="10072699" y="3796561"/>
            <a:ext cx="139629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7</a:t>
            </a:r>
          </a:p>
        </p:txBody>
      </p:sp>
      <p:sp>
        <p:nvSpPr>
          <p:cNvPr id="870" name="Line"/>
          <p:cNvSpPr/>
          <p:nvPr/>
        </p:nvSpPr>
        <p:spPr>
          <a:xfrm flipH="1">
            <a:off x="2232353" y="1172053"/>
            <a:ext cx="2439420" cy="16166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71" name="Line"/>
          <p:cNvSpPr/>
          <p:nvPr/>
        </p:nvSpPr>
        <p:spPr>
          <a:xfrm flipH="1" flipV="1">
            <a:off x="7207035" y="4521069"/>
            <a:ext cx="61026" cy="6566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72" name="Covers 2nd base"/>
          <p:cNvSpPr txBox="1"/>
          <p:nvPr/>
        </p:nvSpPr>
        <p:spPr>
          <a:xfrm>
            <a:off x="10072699" y="1135514"/>
            <a:ext cx="254782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 base</a:t>
            </a:r>
          </a:p>
        </p:txBody>
      </p:sp>
      <p:sp>
        <p:nvSpPr>
          <p:cNvPr id="873" name="Line"/>
          <p:cNvSpPr/>
          <p:nvPr/>
        </p:nvSpPr>
        <p:spPr>
          <a:xfrm flipH="1">
            <a:off x="7713606" y="3332982"/>
            <a:ext cx="302326" cy="7784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74" name="Line"/>
          <p:cNvSpPr/>
          <p:nvPr/>
        </p:nvSpPr>
        <p:spPr>
          <a:xfrm flipV="1">
            <a:off x="5121760" y="5135339"/>
            <a:ext cx="942276" cy="9487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75" name="Line"/>
          <p:cNvSpPr/>
          <p:nvPr/>
        </p:nvSpPr>
        <p:spPr>
          <a:xfrm flipV="1">
            <a:off x="5210660" y="6710139"/>
            <a:ext cx="2732976" cy="26251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76" name="Line"/>
          <p:cNvSpPr/>
          <p:nvPr/>
        </p:nvSpPr>
        <p:spPr>
          <a:xfrm flipH="1">
            <a:off x="2163706" y="5580882"/>
            <a:ext cx="10226" cy="4101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77" name="Line"/>
          <p:cNvSpPr/>
          <p:nvPr/>
        </p:nvSpPr>
        <p:spPr>
          <a:xfrm>
            <a:off x="2349500" y="3327399"/>
            <a:ext cx="1081975" cy="16411"/>
          </a:xfrm>
          <a:prstGeom prst="line">
            <a:avLst/>
          </a:prstGeom>
          <a:ln w="38100">
            <a:solidFill>
              <a:schemeClr val="accent5">
                <a:lumOff val="-29866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78" name="Never throw behind the  runner if he's not returning."/>
          <p:cNvSpPr txBox="1"/>
          <p:nvPr/>
        </p:nvSpPr>
        <p:spPr>
          <a:xfrm>
            <a:off x="8636000" y="6985000"/>
            <a:ext cx="4077310" cy="8293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Never throw behind the </a:t>
            </a:r>
            <a:br/>
            <a:r>
              <a:t>runner if he's not returning.</a:t>
            </a:r>
          </a:p>
        </p:txBody>
      </p:sp>
      <p:sp>
        <p:nvSpPr>
          <p:cNvPr id="879" name="X"/>
          <p:cNvSpPr txBox="1"/>
          <p:nvPr/>
        </p:nvSpPr>
        <p:spPr>
          <a:xfrm>
            <a:off x="3323412" y="3122270"/>
            <a:ext cx="31760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X</a:t>
            </a:r>
          </a:p>
        </p:txBody>
      </p:sp>
      <p:sp>
        <p:nvSpPr>
          <p:cNvPr id="880" name="Line"/>
          <p:cNvSpPr/>
          <p:nvPr/>
        </p:nvSpPr>
        <p:spPr>
          <a:xfrm>
            <a:off x="3670300" y="3338932"/>
            <a:ext cx="3609275" cy="2670711"/>
          </a:xfrm>
          <a:prstGeom prst="line">
            <a:avLst/>
          </a:prstGeom>
          <a:ln w="38100">
            <a:solidFill>
              <a:schemeClr val="accent5">
                <a:lumOff val="-29866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81" name="Line"/>
          <p:cNvSpPr/>
          <p:nvPr/>
        </p:nvSpPr>
        <p:spPr>
          <a:xfrm>
            <a:off x="2330678" y="3303517"/>
            <a:ext cx="4583140" cy="2528109"/>
          </a:xfrm>
          <a:prstGeom prst="line">
            <a:avLst/>
          </a:prstGeom>
          <a:ln w="38100">
            <a:solidFill>
              <a:schemeClr val="accent5">
                <a:lumOff val="-29866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82" name="The runner can still advance on the throw."/>
          <p:cNvSpPr txBox="1"/>
          <p:nvPr/>
        </p:nvSpPr>
        <p:spPr>
          <a:xfrm>
            <a:off x="8636000" y="7792724"/>
            <a:ext cx="4212336" cy="8293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>
                <a:solidFill>
                  <a:schemeClr val="accent1"/>
                </a:solidFill>
              </a:defRPr>
            </a:pPr>
            <a:r>
              <a:t>The runner can still advance</a:t>
            </a:r>
            <a:br/>
            <a:r>
              <a:t>on the throw.</a:t>
            </a:r>
          </a:p>
        </p:txBody>
      </p:sp>
      <p:sp>
        <p:nvSpPr>
          <p:cNvPr id="883" name="Line"/>
          <p:cNvSpPr/>
          <p:nvPr/>
        </p:nvSpPr>
        <p:spPr>
          <a:xfrm>
            <a:off x="5105400" y="3641889"/>
            <a:ext cx="1783117" cy="1821217"/>
          </a:xfrm>
          <a:prstGeom prst="line">
            <a:avLst/>
          </a:pr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156" name="Pitcher"/>
          <p:cNvSpPr txBox="1"/>
          <p:nvPr/>
        </p:nvSpPr>
        <p:spPr>
          <a:xfrm>
            <a:off x="10072700" y="71095"/>
            <a:ext cx="115275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Pitcher</a:t>
            </a:r>
          </a:p>
        </p:txBody>
      </p:sp>
      <p:sp>
        <p:nvSpPr>
          <p:cNvPr id="157" name="Catcher"/>
          <p:cNvSpPr txBox="1"/>
          <p:nvPr/>
        </p:nvSpPr>
        <p:spPr>
          <a:xfrm>
            <a:off x="10072699" y="603305"/>
            <a:ext cx="127162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Catcher</a:t>
            </a:r>
          </a:p>
        </p:txBody>
      </p:sp>
      <p:sp>
        <p:nvSpPr>
          <p:cNvPr id="158" name="1e Baser"/>
          <p:cNvSpPr txBox="1"/>
          <p:nvPr/>
        </p:nvSpPr>
        <p:spPr>
          <a:xfrm>
            <a:off x="10072699" y="1135514"/>
            <a:ext cx="139019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1e Baser</a:t>
            </a:r>
          </a:p>
        </p:txBody>
      </p:sp>
      <p:sp>
        <p:nvSpPr>
          <p:cNvPr id="159" name="3rd Baser"/>
          <p:cNvSpPr txBox="1"/>
          <p:nvPr/>
        </p:nvSpPr>
        <p:spPr>
          <a:xfrm>
            <a:off x="10072699" y="2199933"/>
            <a:ext cx="151455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3rd Baser</a:t>
            </a:r>
          </a:p>
        </p:txBody>
      </p:sp>
      <p:sp>
        <p:nvSpPr>
          <p:cNvPr id="160" name="2nd Baser"/>
          <p:cNvSpPr txBox="1"/>
          <p:nvPr/>
        </p:nvSpPr>
        <p:spPr>
          <a:xfrm>
            <a:off x="10072699" y="1667723"/>
            <a:ext cx="158221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2nd Baser</a:t>
            </a:r>
          </a:p>
        </p:txBody>
      </p:sp>
      <p:sp>
        <p:nvSpPr>
          <p:cNvPr id="161" name="Short Stop"/>
          <p:cNvSpPr txBox="1"/>
          <p:nvPr/>
        </p:nvSpPr>
        <p:spPr>
          <a:xfrm>
            <a:off x="10072699" y="2732142"/>
            <a:ext cx="1667257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Short Stop</a:t>
            </a:r>
          </a:p>
        </p:txBody>
      </p:sp>
      <p:sp>
        <p:nvSpPr>
          <p:cNvPr id="162" name="Center Fielder"/>
          <p:cNvSpPr txBox="1"/>
          <p:nvPr/>
        </p:nvSpPr>
        <p:spPr>
          <a:xfrm>
            <a:off x="10072699" y="3796561"/>
            <a:ext cx="217414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Center Fielder</a:t>
            </a:r>
          </a:p>
        </p:txBody>
      </p:sp>
      <p:sp>
        <p:nvSpPr>
          <p:cNvPr id="163" name="Fields the ball"/>
          <p:cNvSpPr txBox="1"/>
          <p:nvPr/>
        </p:nvSpPr>
        <p:spPr>
          <a:xfrm>
            <a:off x="10072699" y="3264351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164" name="Right Fielder"/>
          <p:cNvSpPr txBox="1"/>
          <p:nvPr/>
        </p:nvSpPr>
        <p:spPr>
          <a:xfrm>
            <a:off x="10072699" y="4328770"/>
            <a:ext cx="196474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Right Fielder</a:t>
            </a:r>
          </a:p>
        </p:txBody>
      </p:sp>
      <p:sp>
        <p:nvSpPr>
          <p:cNvPr id="165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166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167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168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169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170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171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172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173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174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175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176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177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178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179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180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181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182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183" name="Batter rounds first base."/>
          <p:cNvSpPr txBox="1"/>
          <p:nvPr/>
        </p:nvSpPr>
        <p:spPr>
          <a:xfrm>
            <a:off x="8636000" y="6984999"/>
            <a:ext cx="363717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1"/>
                </a:solidFill>
              </a:defRPr>
            </a:lvl1pPr>
          </a:lstStyle>
          <a:p>
            <a:pPr/>
            <a:r>
              <a:t>Batter rounds first base.</a:t>
            </a:r>
          </a:p>
        </p:txBody>
      </p:sp>
      <p:sp>
        <p:nvSpPr>
          <p:cNvPr id="184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5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6" name="Circle"/>
          <p:cNvSpPr/>
          <p:nvPr/>
        </p:nvSpPr>
        <p:spPr>
          <a:xfrm>
            <a:off x="2082800" y="32512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7" name="Line"/>
          <p:cNvSpPr/>
          <p:nvPr/>
        </p:nvSpPr>
        <p:spPr>
          <a:xfrm>
            <a:off x="1549400" y="3098799"/>
            <a:ext cx="421575" cy="1434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9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190" name="Pitcher"/>
          <p:cNvSpPr txBox="1"/>
          <p:nvPr/>
        </p:nvSpPr>
        <p:spPr>
          <a:xfrm>
            <a:off x="10072700" y="71095"/>
            <a:ext cx="115275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Pitcher</a:t>
            </a:r>
          </a:p>
        </p:txBody>
      </p:sp>
      <p:sp>
        <p:nvSpPr>
          <p:cNvPr id="191" name="Catcher"/>
          <p:cNvSpPr txBox="1"/>
          <p:nvPr/>
        </p:nvSpPr>
        <p:spPr>
          <a:xfrm>
            <a:off x="10072699" y="603305"/>
            <a:ext cx="127162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Catcher</a:t>
            </a:r>
          </a:p>
        </p:txBody>
      </p:sp>
      <p:sp>
        <p:nvSpPr>
          <p:cNvPr id="192" name="1e Baser"/>
          <p:cNvSpPr txBox="1"/>
          <p:nvPr/>
        </p:nvSpPr>
        <p:spPr>
          <a:xfrm>
            <a:off x="10072699" y="1135514"/>
            <a:ext cx="139019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1e Baser</a:t>
            </a:r>
          </a:p>
        </p:txBody>
      </p:sp>
      <p:sp>
        <p:nvSpPr>
          <p:cNvPr id="193" name="3rd Baser"/>
          <p:cNvSpPr txBox="1"/>
          <p:nvPr/>
        </p:nvSpPr>
        <p:spPr>
          <a:xfrm>
            <a:off x="10072699" y="2199933"/>
            <a:ext cx="151455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3rd Baser</a:t>
            </a:r>
          </a:p>
        </p:txBody>
      </p:sp>
      <p:sp>
        <p:nvSpPr>
          <p:cNvPr id="194" name="2nd Baser"/>
          <p:cNvSpPr txBox="1"/>
          <p:nvPr/>
        </p:nvSpPr>
        <p:spPr>
          <a:xfrm>
            <a:off x="10072699" y="1667723"/>
            <a:ext cx="158221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2nd Baser</a:t>
            </a:r>
          </a:p>
        </p:txBody>
      </p:sp>
      <p:sp>
        <p:nvSpPr>
          <p:cNvPr id="195" name="Takes cutoff pos."/>
          <p:cNvSpPr txBox="1"/>
          <p:nvPr/>
        </p:nvSpPr>
        <p:spPr>
          <a:xfrm>
            <a:off x="10072699" y="2732142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196" name="Center Fielder"/>
          <p:cNvSpPr txBox="1"/>
          <p:nvPr/>
        </p:nvSpPr>
        <p:spPr>
          <a:xfrm>
            <a:off x="10072699" y="3796561"/>
            <a:ext cx="217414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Center Fielder</a:t>
            </a:r>
          </a:p>
        </p:txBody>
      </p:sp>
      <p:sp>
        <p:nvSpPr>
          <p:cNvPr id="197" name="Fields the ball"/>
          <p:cNvSpPr txBox="1"/>
          <p:nvPr/>
        </p:nvSpPr>
        <p:spPr>
          <a:xfrm>
            <a:off x="10072699" y="3264351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198" name="Right Fielder"/>
          <p:cNvSpPr txBox="1"/>
          <p:nvPr/>
        </p:nvSpPr>
        <p:spPr>
          <a:xfrm>
            <a:off x="10072699" y="4328770"/>
            <a:ext cx="196474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Right Fielder</a:t>
            </a:r>
          </a:p>
        </p:txBody>
      </p:sp>
      <p:sp>
        <p:nvSpPr>
          <p:cNvPr id="199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200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201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202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203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204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205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206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207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208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209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210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211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212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213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214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215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216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217" name="Batter rounds first base."/>
          <p:cNvSpPr txBox="1"/>
          <p:nvPr/>
        </p:nvSpPr>
        <p:spPr>
          <a:xfrm>
            <a:off x="8636000" y="6984999"/>
            <a:ext cx="363717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1"/>
                </a:solidFill>
              </a:defRPr>
            </a:lvl1pPr>
          </a:lstStyle>
          <a:p>
            <a:pPr/>
            <a:r>
              <a:t>Batter rounds first base.</a:t>
            </a:r>
          </a:p>
        </p:txBody>
      </p:sp>
      <p:sp>
        <p:nvSpPr>
          <p:cNvPr id="218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19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20" name="Circle"/>
          <p:cNvSpPr/>
          <p:nvPr/>
        </p:nvSpPr>
        <p:spPr>
          <a:xfrm>
            <a:off x="2082800" y="32512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21" name="Line"/>
          <p:cNvSpPr/>
          <p:nvPr/>
        </p:nvSpPr>
        <p:spPr>
          <a:xfrm>
            <a:off x="1549400" y="3098799"/>
            <a:ext cx="421575" cy="1434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22" name="Line"/>
          <p:cNvSpPr/>
          <p:nvPr/>
        </p:nvSpPr>
        <p:spPr>
          <a:xfrm flipV="1">
            <a:off x="3038960" y="3408139"/>
            <a:ext cx="332676" cy="4534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4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225" name="Pitcher"/>
          <p:cNvSpPr txBox="1"/>
          <p:nvPr/>
        </p:nvSpPr>
        <p:spPr>
          <a:xfrm>
            <a:off x="10072700" y="71095"/>
            <a:ext cx="115275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Pitcher</a:t>
            </a:r>
          </a:p>
        </p:txBody>
      </p:sp>
      <p:sp>
        <p:nvSpPr>
          <p:cNvPr id="226" name="Catcher"/>
          <p:cNvSpPr txBox="1"/>
          <p:nvPr/>
        </p:nvSpPr>
        <p:spPr>
          <a:xfrm>
            <a:off x="10072699" y="603305"/>
            <a:ext cx="127162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Catcher</a:t>
            </a:r>
          </a:p>
        </p:txBody>
      </p:sp>
      <p:sp>
        <p:nvSpPr>
          <p:cNvPr id="227" name="1e Baser"/>
          <p:cNvSpPr txBox="1"/>
          <p:nvPr/>
        </p:nvSpPr>
        <p:spPr>
          <a:xfrm>
            <a:off x="10072699" y="1135514"/>
            <a:ext cx="139019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1e Baser</a:t>
            </a:r>
          </a:p>
        </p:txBody>
      </p:sp>
      <p:sp>
        <p:nvSpPr>
          <p:cNvPr id="228" name="3rd Baser"/>
          <p:cNvSpPr txBox="1"/>
          <p:nvPr/>
        </p:nvSpPr>
        <p:spPr>
          <a:xfrm>
            <a:off x="10072699" y="2199933"/>
            <a:ext cx="151455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3rd Baser</a:t>
            </a:r>
          </a:p>
        </p:txBody>
      </p:sp>
      <p:sp>
        <p:nvSpPr>
          <p:cNvPr id="229" name="Takes 2nd base"/>
          <p:cNvSpPr txBox="1"/>
          <p:nvPr/>
        </p:nvSpPr>
        <p:spPr>
          <a:xfrm>
            <a:off x="10072699" y="1667723"/>
            <a:ext cx="236098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2nd base</a:t>
            </a:r>
          </a:p>
        </p:txBody>
      </p:sp>
      <p:sp>
        <p:nvSpPr>
          <p:cNvPr id="230" name="Takes cutoff pos."/>
          <p:cNvSpPr txBox="1"/>
          <p:nvPr/>
        </p:nvSpPr>
        <p:spPr>
          <a:xfrm>
            <a:off x="10072699" y="2732142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231" name="Center Fielder"/>
          <p:cNvSpPr txBox="1"/>
          <p:nvPr/>
        </p:nvSpPr>
        <p:spPr>
          <a:xfrm>
            <a:off x="10072699" y="3796561"/>
            <a:ext cx="217414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Center Fielder</a:t>
            </a:r>
          </a:p>
        </p:txBody>
      </p:sp>
      <p:sp>
        <p:nvSpPr>
          <p:cNvPr id="232" name="Fields the ball"/>
          <p:cNvSpPr txBox="1"/>
          <p:nvPr/>
        </p:nvSpPr>
        <p:spPr>
          <a:xfrm>
            <a:off x="10072699" y="3264351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233" name="Right Fielder"/>
          <p:cNvSpPr txBox="1"/>
          <p:nvPr/>
        </p:nvSpPr>
        <p:spPr>
          <a:xfrm>
            <a:off x="10072699" y="4328770"/>
            <a:ext cx="196474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Right Fielder</a:t>
            </a:r>
          </a:p>
        </p:txBody>
      </p:sp>
      <p:sp>
        <p:nvSpPr>
          <p:cNvPr id="234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235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236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237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238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239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240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241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242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243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244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245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246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247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248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249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250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251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252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53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54" name="Circle"/>
          <p:cNvSpPr/>
          <p:nvPr/>
        </p:nvSpPr>
        <p:spPr>
          <a:xfrm>
            <a:off x="2082800" y="32512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55" name="Line"/>
          <p:cNvSpPr/>
          <p:nvPr/>
        </p:nvSpPr>
        <p:spPr>
          <a:xfrm>
            <a:off x="1549400" y="3098799"/>
            <a:ext cx="421575" cy="1434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56" name="Line"/>
          <p:cNvSpPr/>
          <p:nvPr/>
        </p:nvSpPr>
        <p:spPr>
          <a:xfrm flipV="1">
            <a:off x="3038960" y="3408139"/>
            <a:ext cx="332676" cy="4534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57" name="Line"/>
          <p:cNvSpPr/>
          <p:nvPr/>
        </p:nvSpPr>
        <p:spPr>
          <a:xfrm flipH="1" flipV="1">
            <a:off x="5321947" y="3572409"/>
            <a:ext cx="1140526" cy="3899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58" name="4 directs short stop to the correct cutoff position"/>
          <p:cNvSpPr txBox="1"/>
          <p:nvPr/>
        </p:nvSpPr>
        <p:spPr>
          <a:xfrm>
            <a:off x="8636000" y="6985000"/>
            <a:ext cx="3892296" cy="8293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4 directs short stop to</a:t>
            </a:r>
            <a:br/>
            <a:r>
              <a:t>the correct cutoff position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0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261" name="Pitcher"/>
          <p:cNvSpPr txBox="1"/>
          <p:nvPr/>
        </p:nvSpPr>
        <p:spPr>
          <a:xfrm>
            <a:off x="10072700" y="71095"/>
            <a:ext cx="115275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Pitcher</a:t>
            </a:r>
          </a:p>
        </p:txBody>
      </p:sp>
      <p:sp>
        <p:nvSpPr>
          <p:cNvPr id="262" name="Catcher"/>
          <p:cNvSpPr txBox="1"/>
          <p:nvPr/>
        </p:nvSpPr>
        <p:spPr>
          <a:xfrm>
            <a:off x="10072699" y="603305"/>
            <a:ext cx="127162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Catcher</a:t>
            </a:r>
          </a:p>
        </p:txBody>
      </p:sp>
      <p:sp>
        <p:nvSpPr>
          <p:cNvPr id="263" name="1e Baser"/>
          <p:cNvSpPr txBox="1"/>
          <p:nvPr/>
        </p:nvSpPr>
        <p:spPr>
          <a:xfrm>
            <a:off x="10072699" y="1135514"/>
            <a:ext cx="139019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1e Baser</a:t>
            </a:r>
          </a:p>
        </p:txBody>
      </p:sp>
      <p:sp>
        <p:nvSpPr>
          <p:cNvPr id="264" name="3rd Baser"/>
          <p:cNvSpPr txBox="1"/>
          <p:nvPr/>
        </p:nvSpPr>
        <p:spPr>
          <a:xfrm>
            <a:off x="10072699" y="2199933"/>
            <a:ext cx="151455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3rd Baser</a:t>
            </a:r>
          </a:p>
        </p:txBody>
      </p:sp>
      <p:sp>
        <p:nvSpPr>
          <p:cNvPr id="265" name="Takes 2nd base"/>
          <p:cNvSpPr txBox="1"/>
          <p:nvPr/>
        </p:nvSpPr>
        <p:spPr>
          <a:xfrm>
            <a:off x="10072699" y="1667723"/>
            <a:ext cx="236098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2nd base</a:t>
            </a:r>
          </a:p>
        </p:txBody>
      </p:sp>
      <p:sp>
        <p:nvSpPr>
          <p:cNvPr id="266" name="Takes cutoff pos."/>
          <p:cNvSpPr txBox="1"/>
          <p:nvPr/>
        </p:nvSpPr>
        <p:spPr>
          <a:xfrm>
            <a:off x="10072699" y="2732142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267" name="Center Fielder"/>
          <p:cNvSpPr txBox="1"/>
          <p:nvPr/>
        </p:nvSpPr>
        <p:spPr>
          <a:xfrm>
            <a:off x="10072699" y="3796561"/>
            <a:ext cx="217414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Center Fielder</a:t>
            </a:r>
          </a:p>
        </p:txBody>
      </p:sp>
      <p:sp>
        <p:nvSpPr>
          <p:cNvPr id="268" name="Fields the ball"/>
          <p:cNvSpPr txBox="1"/>
          <p:nvPr/>
        </p:nvSpPr>
        <p:spPr>
          <a:xfrm>
            <a:off x="10072699" y="3264351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269" name="Right Fielder"/>
          <p:cNvSpPr txBox="1"/>
          <p:nvPr/>
        </p:nvSpPr>
        <p:spPr>
          <a:xfrm>
            <a:off x="10072699" y="4328770"/>
            <a:ext cx="196474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Right Fielder</a:t>
            </a:r>
          </a:p>
        </p:txBody>
      </p:sp>
      <p:sp>
        <p:nvSpPr>
          <p:cNvPr id="270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271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272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273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274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275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276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277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278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279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280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281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282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283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284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285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286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287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288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89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90" name="Circle"/>
          <p:cNvSpPr/>
          <p:nvPr/>
        </p:nvSpPr>
        <p:spPr>
          <a:xfrm>
            <a:off x="2082800" y="32512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91" name="Line"/>
          <p:cNvSpPr/>
          <p:nvPr/>
        </p:nvSpPr>
        <p:spPr>
          <a:xfrm>
            <a:off x="1549400" y="3098799"/>
            <a:ext cx="421575" cy="1434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92" name="Line"/>
          <p:cNvSpPr/>
          <p:nvPr/>
        </p:nvSpPr>
        <p:spPr>
          <a:xfrm flipV="1">
            <a:off x="3038960" y="3408139"/>
            <a:ext cx="332676" cy="4534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93" name="Line"/>
          <p:cNvSpPr/>
          <p:nvPr/>
        </p:nvSpPr>
        <p:spPr>
          <a:xfrm flipH="1" flipV="1">
            <a:off x="5321947" y="3572409"/>
            <a:ext cx="1140526" cy="3899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94" name="4 directs short stop to the correct cutoff position. Keeps an eye on the runner."/>
          <p:cNvSpPr txBox="1"/>
          <p:nvPr/>
        </p:nvSpPr>
        <p:spPr>
          <a:xfrm>
            <a:off x="8636000" y="6985000"/>
            <a:ext cx="4162654" cy="11976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4 directs short stop to</a:t>
            </a:r>
            <a:br/>
            <a:r>
              <a:t>the correct cutoff position.</a:t>
            </a:r>
            <a:br/>
            <a:r>
              <a:t>Keeps an eye on the runner.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297" name="Pitcher"/>
          <p:cNvSpPr txBox="1"/>
          <p:nvPr/>
        </p:nvSpPr>
        <p:spPr>
          <a:xfrm>
            <a:off x="10072700" y="71095"/>
            <a:ext cx="115275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Pitcher</a:t>
            </a:r>
          </a:p>
        </p:txBody>
      </p:sp>
      <p:sp>
        <p:nvSpPr>
          <p:cNvPr id="298" name="Catcher"/>
          <p:cNvSpPr txBox="1"/>
          <p:nvPr/>
        </p:nvSpPr>
        <p:spPr>
          <a:xfrm>
            <a:off x="10072699" y="603305"/>
            <a:ext cx="127162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Catcher</a:t>
            </a:r>
          </a:p>
        </p:txBody>
      </p:sp>
      <p:sp>
        <p:nvSpPr>
          <p:cNvPr id="299" name="1e Baser"/>
          <p:cNvSpPr txBox="1"/>
          <p:nvPr/>
        </p:nvSpPr>
        <p:spPr>
          <a:xfrm>
            <a:off x="10072699" y="1135514"/>
            <a:ext cx="139019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1e Baser</a:t>
            </a:r>
          </a:p>
        </p:txBody>
      </p:sp>
      <p:sp>
        <p:nvSpPr>
          <p:cNvPr id="300" name="3rd Baser"/>
          <p:cNvSpPr txBox="1"/>
          <p:nvPr/>
        </p:nvSpPr>
        <p:spPr>
          <a:xfrm>
            <a:off x="10072699" y="2199933"/>
            <a:ext cx="151455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3rd Baser</a:t>
            </a:r>
          </a:p>
        </p:txBody>
      </p:sp>
      <p:sp>
        <p:nvSpPr>
          <p:cNvPr id="301" name="Takes 2nd base"/>
          <p:cNvSpPr txBox="1"/>
          <p:nvPr/>
        </p:nvSpPr>
        <p:spPr>
          <a:xfrm>
            <a:off x="10072699" y="1667723"/>
            <a:ext cx="236098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2nd base</a:t>
            </a:r>
          </a:p>
        </p:txBody>
      </p:sp>
      <p:sp>
        <p:nvSpPr>
          <p:cNvPr id="302" name="Takes cutoff pos."/>
          <p:cNvSpPr txBox="1"/>
          <p:nvPr/>
        </p:nvSpPr>
        <p:spPr>
          <a:xfrm>
            <a:off x="10072699" y="2732142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303" name="Fields the ball"/>
          <p:cNvSpPr txBox="1"/>
          <p:nvPr/>
        </p:nvSpPr>
        <p:spPr>
          <a:xfrm>
            <a:off x="10072699" y="3264351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304" name="Right Fielder"/>
          <p:cNvSpPr txBox="1"/>
          <p:nvPr/>
        </p:nvSpPr>
        <p:spPr>
          <a:xfrm>
            <a:off x="10072699" y="4328770"/>
            <a:ext cx="196474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Right Fielder</a:t>
            </a:r>
          </a:p>
        </p:txBody>
      </p:sp>
      <p:sp>
        <p:nvSpPr>
          <p:cNvPr id="305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306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307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308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309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310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311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312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313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314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315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316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317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318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319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320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321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322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323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24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25" name="Circle"/>
          <p:cNvSpPr/>
          <p:nvPr/>
        </p:nvSpPr>
        <p:spPr>
          <a:xfrm>
            <a:off x="2082800" y="32512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26" name="Line"/>
          <p:cNvSpPr/>
          <p:nvPr/>
        </p:nvSpPr>
        <p:spPr>
          <a:xfrm>
            <a:off x="1549400" y="3098799"/>
            <a:ext cx="421575" cy="1434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27" name="Line"/>
          <p:cNvSpPr/>
          <p:nvPr/>
        </p:nvSpPr>
        <p:spPr>
          <a:xfrm flipV="1">
            <a:off x="3038960" y="3408139"/>
            <a:ext cx="332676" cy="4534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28" name="Line"/>
          <p:cNvSpPr/>
          <p:nvPr/>
        </p:nvSpPr>
        <p:spPr>
          <a:xfrm flipH="1" flipV="1">
            <a:off x="5321947" y="3572409"/>
            <a:ext cx="1140526" cy="3899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29" name="Covers 7"/>
          <p:cNvSpPr txBox="1"/>
          <p:nvPr/>
        </p:nvSpPr>
        <p:spPr>
          <a:xfrm>
            <a:off x="10072699" y="3796561"/>
            <a:ext cx="139629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7</a:t>
            </a:r>
          </a:p>
        </p:txBody>
      </p:sp>
      <p:sp>
        <p:nvSpPr>
          <p:cNvPr id="330" name="Line"/>
          <p:cNvSpPr/>
          <p:nvPr/>
        </p:nvSpPr>
        <p:spPr>
          <a:xfrm flipH="1">
            <a:off x="2232353" y="1172053"/>
            <a:ext cx="2439420" cy="16166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2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333" name="Pitcher"/>
          <p:cNvSpPr txBox="1"/>
          <p:nvPr/>
        </p:nvSpPr>
        <p:spPr>
          <a:xfrm>
            <a:off x="10072700" y="71095"/>
            <a:ext cx="115275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Pitcher</a:t>
            </a:r>
          </a:p>
        </p:txBody>
      </p:sp>
      <p:sp>
        <p:nvSpPr>
          <p:cNvPr id="334" name="Catcher"/>
          <p:cNvSpPr txBox="1"/>
          <p:nvPr/>
        </p:nvSpPr>
        <p:spPr>
          <a:xfrm>
            <a:off x="10072699" y="603305"/>
            <a:ext cx="127162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Catcher</a:t>
            </a:r>
          </a:p>
        </p:txBody>
      </p:sp>
      <p:sp>
        <p:nvSpPr>
          <p:cNvPr id="335" name="3rd Baser"/>
          <p:cNvSpPr txBox="1"/>
          <p:nvPr/>
        </p:nvSpPr>
        <p:spPr>
          <a:xfrm>
            <a:off x="10072699" y="2199933"/>
            <a:ext cx="151455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3rd Baser</a:t>
            </a:r>
          </a:p>
        </p:txBody>
      </p:sp>
      <p:sp>
        <p:nvSpPr>
          <p:cNvPr id="336" name="Takes 2nd base"/>
          <p:cNvSpPr txBox="1"/>
          <p:nvPr/>
        </p:nvSpPr>
        <p:spPr>
          <a:xfrm>
            <a:off x="10072699" y="1667723"/>
            <a:ext cx="236098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2nd base</a:t>
            </a:r>
          </a:p>
        </p:txBody>
      </p:sp>
      <p:sp>
        <p:nvSpPr>
          <p:cNvPr id="337" name="Takes cutoff pos."/>
          <p:cNvSpPr txBox="1"/>
          <p:nvPr/>
        </p:nvSpPr>
        <p:spPr>
          <a:xfrm>
            <a:off x="10072699" y="2732142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338" name="Fields the ball"/>
          <p:cNvSpPr txBox="1"/>
          <p:nvPr/>
        </p:nvSpPr>
        <p:spPr>
          <a:xfrm>
            <a:off x="10072699" y="3264351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339" name="Right Fielder"/>
          <p:cNvSpPr txBox="1"/>
          <p:nvPr/>
        </p:nvSpPr>
        <p:spPr>
          <a:xfrm>
            <a:off x="10072699" y="4328770"/>
            <a:ext cx="196474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Right Fielder</a:t>
            </a:r>
          </a:p>
        </p:txBody>
      </p:sp>
      <p:sp>
        <p:nvSpPr>
          <p:cNvPr id="340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341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342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343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344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345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346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347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348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349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350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351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352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353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354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355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356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357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358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59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60" name="Circle"/>
          <p:cNvSpPr/>
          <p:nvPr/>
        </p:nvSpPr>
        <p:spPr>
          <a:xfrm>
            <a:off x="2082800" y="32512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61" name="Line"/>
          <p:cNvSpPr/>
          <p:nvPr/>
        </p:nvSpPr>
        <p:spPr>
          <a:xfrm>
            <a:off x="1549400" y="3098799"/>
            <a:ext cx="421575" cy="1434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62" name="Line"/>
          <p:cNvSpPr/>
          <p:nvPr/>
        </p:nvSpPr>
        <p:spPr>
          <a:xfrm flipV="1">
            <a:off x="3038960" y="3408139"/>
            <a:ext cx="332676" cy="4534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63" name="Line"/>
          <p:cNvSpPr/>
          <p:nvPr/>
        </p:nvSpPr>
        <p:spPr>
          <a:xfrm flipH="1" flipV="1">
            <a:off x="5321947" y="3572409"/>
            <a:ext cx="1140526" cy="3899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64" name="Covers 7"/>
          <p:cNvSpPr txBox="1"/>
          <p:nvPr/>
        </p:nvSpPr>
        <p:spPr>
          <a:xfrm>
            <a:off x="10072699" y="3796561"/>
            <a:ext cx="139629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7</a:t>
            </a:r>
          </a:p>
        </p:txBody>
      </p:sp>
      <p:sp>
        <p:nvSpPr>
          <p:cNvPr id="365" name="Line"/>
          <p:cNvSpPr/>
          <p:nvPr/>
        </p:nvSpPr>
        <p:spPr>
          <a:xfrm flipH="1">
            <a:off x="2232353" y="1172053"/>
            <a:ext cx="2439420" cy="16166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66" name="Line"/>
          <p:cNvSpPr/>
          <p:nvPr/>
        </p:nvSpPr>
        <p:spPr>
          <a:xfrm flipH="1" flipV="1">
            <a:off x="7207035" y="4521069"/>
            <a:ext cx="61026" cy="6566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67" name="Covers 2nd base"/>
          <p:cNvSpPr txBox="1"/>
          <p:nvPr/>
        </p:nvSpPr>
        <p:spPr>
          <a:xfrm>
            <a:off x="10072699" y="1135514"/>
            <a:ext cx="254782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 base</a:t>
            </a:r>
          </a:p>
        </p:txBody>
      </p:sp>
      <p:sp>
        <p:nvSpPr>
          <p:cNvPr id="368" name="3 keeps an eye on the runner."/>
          <p:cNvSpPr txBox="1"/>
          <p:nvPr/>
        </p:nvSpPr>
        <p:spPr>
          <a:xfrm>
            <a:off x="8636000" y="6985000"/>
            <a:ext cx="437174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3 keeps an eye on the runner.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0" name="printable-baseball-diamond-diagram.jpg" descr="printable-baseball-diamond-diagram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04061" y="-203200"/>
            <a:ext cx="11114122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371" name="Pitcher"/>
          <p:cNvSpPr txBox="1"/>
          <p:nvPr/>
        </p:nvSpPr>
        <p:spPr>
          <a:xfrm>
            <a:off x="10072700" y="71095"/>
            <a:ext cx="115275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Pitcher</a:t>
            </a:r>
          </a:p>
        </p:txBody>
      </p:sp>
      <p:sp>
        <p:nvSpPr>
          <p:cNvPr id="372" name="Catcher"/>
          <p:cNvSpPr txBox="1"/>
          <p:nvPr/>
        </p:nvSpPr>
        <p:spPr>
          <a:xfrm>
            <a:off x="10072699" y="603305"/>
            <a:ext cx="127162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Catcher</a:t>
            </a:r>
          </a:p>
        </p:txBody>
      </p:sp>
      <p:sp>
        <p:nvSpPr>
          <p:cNvPr id="373" name="3rd Baser"/>
          <p:cNvSpPr txBox="1"/>
          <p:nvPr/>
        </p:nvSpPr>
        <p:spPr>
          <a:xfrm>
            <a:off x="10072699" y="2199933"/>
            <a:ext cx="151455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3rd Baser</a:t>
            </a:r>
          </a:p>
        </p:txBody>
      </p:sp>
      <p:sp>
        <p:nvSpPr>
          <p:cNvPr id="374" name="Takes 2nd base"/>
          <p:cNvSpPr txBox="1"/>
          <p:nvPr/>
        </p:nvSpPr>
        <p:spPr>
          <a:xfrm>
            <a:off x="10072699" y="1667723"/>
            <a:ext cx="236098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2nd base</a:t>
            </a:r>
          </a:p>
        </p:txBody>
      </p:sp>
      <p:sp>
        <p:nvSpPr>
          <p:cNvPr id="375" name="Takes cutoff pos."/>
          <p:cNvSpPr txBox="1"/>
          <p:nvPr/>
        </p:nvSpPr>
        <p:spPr>
          <a:xfrm>
            <a:off x="10072699" y="2732142"/>
            <a:ext cx="258866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Takes cutoff pos.</a:t>
            </a:r>
          </a:p>
        </p:txBody>
      </p:sp>
      <p:sp>
        <p:nvSpPr>
          <p:cNvPr id="376" name="Fields the ball"/>
          <p:cNvSpPr txBox="1"/>
          <p:nvPr/>
        </p:nvSpPr>
        <p:spPr>
          <a:xfrm>
            <a:off x="10072699" y="3264351"/>
            <a:ext cx="2128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Fields the ball</a:t>
            </a:r>
          </a:p>
        </p:txBody>
      </p:sp>
      <p:sp>
        <p:nvSpPr>
          <p:cNvPr id="377" name="Covers 3 / 2nd base"/>
          <p:cNvSpPr txBox="1"/>
          <p:nvPr/>
        </p:nvSpPr>
        <p:spPr>
          <a:xfrm>
            <a:off x="10072699" y="4328770"/>
            <a:ext cx="2816353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Covers 3 / 2</a:t>
            </a:r>
            <a:r>
              <a:rPr sz="1200"/>
              <a:t>nd</a:t>
            </a:r>
            <a:r>
              <a:t> base</a:t>
            </a:r>
          </a:p>
        </p:txBody>
      </p:sp>
      <p:sp>
        <p:nvSpPr>
          <p:cNvPr id="378" name="1"/>
          <p:cNvSpPr txBox="1"/>
          <p:nvPr/>
        </p:nvSpPr>
        <p:spPr>
          <a:xfrm>
            <a:off x="9718700" y="71095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379" name="2"/>
          <p:cNvSpPr txBox="1"/>
          <p:nvPr/>
        </p:nvSpPr>
        <p:spPr>
          <a:xfrm>
            <a:off x="9718700" y="603305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380" name="3"/>
          <p:cNvSpPr txBox="1"/>
          <p:nvPr/>
        </p:nvSpPr>
        <p:spPr>
          <a:xfrm>
            <a:off x="9718700" y="1135514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381" name="4"/>
          <p:cNvSpPr txBox="1"/>
          <p:nvPr/>
        </p:nvSpPr>
        <p:spPr>
          <a:xfrm>
            <a:off x="9718700" y="1667723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382" name="5"/>
          <p:cNvSpPr txBox="1"/>
          <p:nvPr/>
        </p:nvSpPr>
        <p:spPr>
          <a:xfrm>
            <a:off x="9718700" y="2199933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383" name="6"/>
          <p:cNvSpPr txBox="1"/>
          <p:nvPr/>
        </p:nvSpPr>
        <p:spPr>
          <a:xfrm>
            <a:off x="9718700" y="2732142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384" name="7"/>
          <p:cNvSpPr txBox="1"/>
          <p:nvPr/>
        </p:nvSpPr>
        <p:spPr>
          <a:xfrm>
            <a:off x="9718700" y="3264351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385" name="8"/>
          <p:cNvSpPr txBox="1"/>
          <p:nvPr/>
        </p:nvSpPr>
        <p:spPr>
          <a:xfrm>
            <a:off x="9718700" y="3796561"/>
            <a:ext cx="28377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386" name="9"/>
          <p:cNvSpPr txBox="1"/>
          <p:nvPr/>
        </p:nvSpPr>
        <p:spPr>
          <a:xfrm>
            <a:off x="9677628" y="43287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387" name="1"/>
          <p:cNvSpPr txBox="1"/>
          <p:nvPr/>
        </p:nvSpPr>
        <p:spPr>
          <a:xfrm>
            <a:off x="4760315" y="58781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</a:t>
            </a:r>
          </a:p>
        </p:txBody>
      </p:sp>
      <p:sp>
        <p:nvSpPr>
          <p:cNvPr id="388" name="2"/>
          <p:cNvSpPr txBox="1"/>
          <p:nvPr/>
        </p:nvSpPr>
        <p:spPr>
          <a:xfrm>
            <a:off x="4760315" y="92944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</a:t>
            </a:r>
          </a:p>
        </p:txBody>
      </p:sp>
      <p:sp>
        <p:nvSpPr>
          <p:cNvPr id="389" name="3"/>
          <p:cNvSpPr txBox="1"/>
          <p:nvPr/>
        </p:nvSpPr>
        <p:spPr>
          <a:xfrm>
            <a:off x="71987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</a:t>
            </a:r>
          </a:p>
        </p:txBody>
      </p:sp>
      <p:sp>
        <p:nvSpPr>
          <p:cNvPr id="390" name="4"/>
          <p:cNvSpPr txBox="1"/>
          <p:nvPr/>
        </p:nvSpPr>
        <p:spPr>
          <a:xfrm>
            <a:off x="65256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4</a:t>
            </a:r>
          </a:p>
        </p:txBody>
      </p:sp>
      <p:sp>
        <p:nvSpPr>
          <p:cNvPr id="391" name="5"/>
          <p:cNvSpPr txBox="1"/>
          <p:nvPr/>
        </p:nvSpPr>
        <p:spPr>
          <a:xfrm>
            <a:off x="2080615" y="5166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5</a:t>
            </a:r>
          </a:p>
        </p:txBody>
      </p:sp>
      <p:sp>
        <p:nvSpPr>
          <p:cNvPr id="392" name="6"/>
          <p:cNvSpPr txBox="1"/>
          <p:nvPr/>
        </p:nvSpPr>
        <p:spPr>
          <a:xfrm>
            <a:off x="2779115" y="37445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6</a:t>
            </a:r>
          </a:p>
        </p:txBody>
      </p:sp>
      <p:sp>
        <p:nvSpPr>
          <p:cNvPr id="393" name="7"/>
          <p:cNvSpPr txBox="1"/>
          <p:nvPr/>
        </p:nvSpPr>
        <p:spPr>
          <a:xfrm>
            <a:off x="1255115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7</a:t>
            </a:r>
          </a:p>
        </p:txBody>
      </p:sp>
      <p:sp>
        <p:nvSpPr>
          <p:cNvPr id="394" name="8"/>
          <p:cNvSpPr txBox="1"/>
          <p:nvPr/>
        </p:nvSpPr>
        <p:spPr>
          <a:xfrm>
            <a:off x="4760315" y="8362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8</a:t>
            </a:r>
          </a:p>
        </p:txBody>
      </p:sp>
      <p:sp>
        <p:nvSpPr>
          <p:cNvPr id="395" name="9"/>
          <p:cNvSpPr txBox="1"/>
          <p:nvPr/>
        </p:nvSpPr>
        <p:spPr>
          <a:xfrm>
            <a:off x="7930133" y="2880970"/>
            <a:ext cx="28377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9</a:t>
            </a:r>
          </a:p>
        </p:txBody>
      </p:sp>
      <p:sp>
        <p:nvSpPr>
          <p:cNvPr id="396" name="Circle"/>
          <p:cNvSpPr/>
          <p:nvPr/>
        </p:nvSpPr>
        <p:spPr>
          <a:xfrm>
            <a:off x="4775200" y="8864600"/>
            <a:ext cx="254000" cy="254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97" name="Line"/>
          <p:cNvSpPr/>
          <p:nvPr/>
        </p:nvSpPr>
        <p:spPr>
          <a:xfrm>
            <a:off x="5004854" y="5562227"/>
            <a:ext cx="2454661" cy="33427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46" h="21600" fill="norm" stroke="1" extrusionOk="0">
                <a:moveTo>
                  <a:pt x="0" y="21600"/>
                </a:moveTo>
                <a:cubicBezTo>
                  <a:pt x="5027" y="19340"/>
                  <a:pt x="9682" y="16655"/>
                  <a:pt x="13870" y="13599"/>
                </a:cubicBezTo>
                <a:cubicBezTo>
                  <a:pt x="16382" y="11766"/>
                  <a:pt x="18718" y="9805"/>
                  <a:pt x="20860" y="7731"/>
                </a:cubicBezTo>
                <a:cubicBezTo>
                  <a:pt x="21453" y="6620"/>
                  <a:pt x="21600" y="5406"/>
                  <a:pt x="21283" y="4235"/>
                </a:cubicBezTo>
                <a:cubicBezTo>
                  <a:pt x="20799" y="2449"/>
                  <a:pt x="19294" y="905"/>
                  <a:pt x="17156" y="0"/>
                </a:cubicBezTo>
              </a:path>
            </a:pathLst>
          </a:custGeom>
          <a:ln w="38100">
            <a:solidFill>
              <a:schemeClr val="accent1">
                <a:lumOff val="-13575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98" name="Circle"/>
          <p:cNvSpPr/>
          <p:nvPr/>
        </p:nvSpPr>
        <p:spPr>
          <a:xfrm>
            <a:off x="2082800" y="3251200"/>
            <a:ext cx="127000" cy="1270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99" name="Line"/>
          <p:cNvSpPr/>
          <p:nvPr/>
        </p:nvSpPr>
        <p:spPr>
          <a:xfrm>
            <a:off x="1549400" y="3098799"/>
            <a:ext cx="421575" cy="1434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00" name="Line"/>
          <p:cNvSpPr/>
          <p:nvPr/>
        </p:nvSpPr>
        <p:spPr>
          <a:xfrm flipV="1">
            <a:off x="3038960" y="3408139"/>
            <a:ext cx="332676" cy="4534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01" name="Line"/>
          <p:cNvSpPr/>
          <p:nvPr/>
        </p:nvSpPr>
        <p:spPr>
          <a:xfrm flipH="1" flipV="1">
            <a:off x="5321947" y="3572409"/>
            <a:ext cx="1140526" cy="38999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02" name="Covers 7"/>
          <p:cNvSpPr txBox="1"/>
          <p:nvPr/>
        </p:nvSpPr>
        <p:spPr>
          <a:xfrm>
            <a:off x="10072699" y="3796561"/>
            <a:ext cx="139629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7</a:t>
            </a:r>
          </a:p>
        </p:txBody>
      </p:sp>
      <p:sp>
        <p:nvSpPr>
          <p:cNvPr id="403" name="Line"/>
          <p:cNvSpPr/>
          <p:nvPr/>
        </p:nvSpPr>
        <p:spPr>
          <a:xfrm flipH="1">
            <a:off x="2232353" y="1172053"/>
            <a:ext cx="2439420" cy="161661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04" name="Line"/>
          <p:cNvSpPr/>
          <p:nvPr/>
        </p:nvSpPr>
        <p:spPr>
          <a:xfrm flipH="1" flipV="1">
            <a:off x="7207035" y="4521069"/>
            <a:ext cx="61026" cy="656692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05" name="Covers 2nd base"/>
          <p:cNvSpPr txBox="1"/>
          <p:nvPr/>
        </p:nvSpPr>
        <p:spPr>
          <a:xfrm>
            <a:off x="10072699" y="1135514"/>
            <a:ext cx="254782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Covers 2nd base</a:t>
            </a:r>
          </a:p>
        </p:txBody>
      </p:sp>
      <p:sp>
        <p:nvSpPr>
          <p:cNvPr id="406" name="Line"/>
          <p:cNvSpPr/>
          <p:nvPr/>
        </p:nvSpPr>
        <p:spPr>
          <a:xfrm flipH="1">
            <a:off x="7713606" y="3332982"/>
            <a:ext cx="302326" cy="778411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