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Base hit in Left Field Runner on 2nd bas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Base hit in Left Field</a:t>
            </a:r>
            <a:br/>
            <a:r>
              <a:t>Runner on 2nd base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8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419" name="Covers homeplate"/>
          <p:cNvSpPr txBox="1"/>
          <p:nvPr/>
        </p:nvSpPr>
        <p:spPr>
          <a:xfrm>
            <a:off x="10072700" y="71095"/>
            <a:ext cx="276697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homeplate</a:t>
            </a:r>
          </a:p>
        </p:txBody>
      </p:sp>
      <p:sp>
        <p:nvSpPr>
          <p:cNvPr id="420" name="Takes homeplate"/>
          <p:cNvSpPr txBox="1"/>
          <p:nvPr/>
        </p:nvSpPr>
        <p:spPr>
          <a:xfrm>
            <a:off x="10072699" y="603305"/>
            <a:ext cx="258013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homeplate</a:t>
            </a:r>
          </a:p>
        </p:txBody>
      </p:sp>
      <p:sp>
        <p:nvSpPr>
          <p:cNvPr id="421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422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423" name="Right Fielder"/>
          <p:cNvSpPr txBox="1"/>
          <p:nvPr/>
        </p:nvSpPr>
        <p:spPr>
          <a:xfrm>
            <a:off x="10072699" y="4328770"/>
            <a:ext cx="196474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Right Fielder</a:t>
            </a:r>
          </a:p>
        </p:txBody>
      </p:sp>
      <p:sp>
        <p:nvSpPr>
          <p:cNvPr id="424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425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426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427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428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429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430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431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432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433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434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435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436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437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438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439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440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441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442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3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4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5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6" name="Circle"/>
          <p:cNvSpPr/>
          <p:nvPr/>
        </p:nvSpPr>
        <p:spPr>
          <a:xfrm>
            <a:off x="4775200" y="3329781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7" name="Line"/>
          <p:cNvSpPr/>
          <p:nvPr/>
        </p:nvSpPr>
        <p:spPr>
          <a:xfrm rot="10800000">
            <a:off x="2331520" y="3632656"/>
            <a:ext cx="2454662" cy="33427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8" name="Takes cutoff pos."/>
          <p:cNvSpPr txBox="1"/>
          <p:nvPr/>
        </p:nvSpPr>
        <p:spPr>
          <a:xfrm>
            <a:off x="10072699" y="2197099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449" name="Line"/>
          <p:cNvSpPr/>
          <p:nvPr/>
        </p:nvSpPr>
        <p:spPr>
          <a:xfrm>
            <a:off x="2329353" y="5427210"/>
            <a:ext cx="898873" cy="27940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0" name="Line"/>
          <p:cNvSpPr/>
          <p:nvPr/>
        </p:nvSpPr>
        <p:spPr>
          <a:xfrm flipV="1">
            <a:off x="4898021" y="8451082"/>
            <a:ext cx="10226" cy="4101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1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452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3" name="Covers 7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7</a:t>
            </a:r>
          </a:p>
        </p:txBody>
      </p:sp>
      <p:sp>
        <p:nvSpPr>
          <p:cNvPr id="454" name="Line"/>
          <p:cNvSpPr/>
          <p:nvPr/>
        </p:nvSpPr>
        <p:spPr>
          <a:xfrm flipH="1">
            <a:off x="2232353" y="1172053"/>
            <a:ext cx="2439420" cy="161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5" name="Line"/>
          <p:cNvSpPr/>
          <p:nvPr/>
        </p:nvSpPr>
        <p:spPr>
          <a:xfrm flipH="1">
            <a:off x="4625069" y="6330182"/>
            <a:ext cx="199820" cy="335791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6" name="Covers 2nd base"/>
          <p:cNvSpPr txBox="1"/>
          <p:nvPr/>
        </p:nvSpPr>
        <p:spPr>
          <a:xfrm>
            <a:off x="10072699" y="1135514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457" name="3 keeps an eye on the runner.  Ready to take 1e base.  Takes cutoff position if 5  doesn't make it."/>
          <p:cNvSpPr txBox="1"/>
          <p:nvPr/>
        </p:nvSpPr>
        <p:spPr>
          <a:xfrm>
            <a:off x="8636000" y="6985000"/>
            <a:ext cx="4371747" cy="23025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3 keeps an eye on the runner.</a:t>
            </a:r>
            <a:br/>
            <a:br/>
            <a:r>
              <a:t>Ready to take 1e base.</a:t>
            </a:r>
            <a:br/>
            <a:br/>
            <a:r>
              <a:t>Takes cutoff position if 5 </a:t>
            </a:r>
            <a:br/>
            <a:r>
              <a:t>doesn't make it.</a:t>
            </a:r>
          </a:p>
        </p:txBody>
      </p:sp>
      <p:sp>
        <p:nvSpPr>
          <p:cNvPr id="458" name="Line"/>
          <p:cNvSpPr/>
          <p:nvPr/>
        </p:nvSpPr>
        <p:spPr>
          <a:xfrm flipH="1" flipV="1">
            <a:off x="7207035" y="4521069"/>
            <a:ext cx="61026" cy="6566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461" name="Covers homeplate"/>
          <p:cNvSpPr txBox="1"/>
          <p:nvPr/>
        </p:nvSpPr>
        <p:spPr>
          <a:xfrm>
            <a:off x="10072700" y="71095"/>
            <a:ext cx="276697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homeplate</a:t>
            </a:r>
          </a:p>
        </p:txBody>
      </p:sp>
      <p:sp>
        <p:nvSpPr>
          <p:cNvPr id="462" name="Takes homeplate"/>
          <p:cNvSpPr txBox="1"/>
          <p:nvPr/>
        </p:nvSpPr>
        <p:spPr>
          <a:xfrm>
            <a:off x="10072699" y="603305"/>
            <a:ext cx="258013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homeplate</a:t>
            </a:r>
          </a:p>
        </p:txBody>
      </p:sp>
      <p:sp>
        <p:nvSpPr>
          <p:cNvPr id="463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464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465" name="Covers 2nd base"/>
          <p:cNvSpPr txBox="1"/>
          <p:nvPr/>
        </p:nvSpPr>
        <p:spPr>
          <a:xfrm>
            <a:off x="10072699" y="4328770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466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467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468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469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470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471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472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473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474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475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476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477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478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479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480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481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482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483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484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85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86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87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88" name="Circle"/>
          <p:cNvSpPr/>
          <p:nvPr/>
        </p:nvSpPr>
        <p:spPr>
          <a:xfrm>
            <a:off x="4775200" y="3329781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89" name="Line"/>
          <p:cNvSpPr/>
          <p:nvPr/>
        </p:nvSpPr>
        <p:spPr>
          <a:xfrm rot="10800000">
            <a:off x="2331520" y="3632656"/>
            <a:ext cx="2454662" cy="33427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0" name="Takes cutoff pos."/>
          <p:cNvSpPr txBox="1"/>
          <p:nvPr/>
        </p:nvSpPr>
        <p:spPr>
          <a:xfrm>
            <a:off x="10072699" y="2197099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491" name="Line"/>
          <p:cNvSpPr/>
          <p:nvPr/>
        </p:nvSpPr>
        <p:spPr>
          <a:xfrm>
            <a:off x="2329353" y="5427210"/>
            <a:ext cx="898873" cy="27940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2" name="Line"/>
          <p:cNvSpPr/>
          <p:nvPr/>
        </p:nvSpPr>
        <p:spPr>
          <a:xfrm flipV="1">
            <a:off x="4898021" y="8451082"/>
            <a:ext cx="10226" cy="4101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3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494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5" name="Covers 7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7</a:t>
            </a:r>
          </a:p>
        </p:txBody>
      </p:sp>
      <p:sp>
        <p:nvSpPr>
          <p:cNvPr id="496" name="Line"/>
          <p:cNvSpPr/>
          <p:nvPr/>
        </p:nvSpPr>
        <p:spPr>
          <a:xfrm flipH="1">
            <a:off x="2232353" y="1172053"/>
            <a:ext cx="2439420" cy="161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7" name="Line"/>
          <p:cNvSpPr/>
          <p:nvPr/>
        </p:nvSpPr>
        <p:spPr>
          <a:xfrm flipH="1">
            <a:off x="4625069" y="6330182"/>
            <a:ext cx="199820" cy="335791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8" name="Covers 2nd base"/>
          <p:cNvSpPr txBox="1"/>
          <p:nvPr/>
        </p:nvSpPr>
        <p:spPr>
          <a:xfrm>
            <a:off x="10072699" y="1135514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499" name="Covers possible throw from: 7, 5, 2"/>
          <p:cNvSpPr txBox="1"/>
          <p:nvPr/>
        </p:nvSpPr>
        <p:spPr>
          <a:xfrm>
            <a:off x="8636000" y="6985000"/>
            <a:ext cx="4211727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Covers possible throw from:</a:t>
            </a:r>
            <a:br/>
            <a:r>
              <a:t>7, 5, 2</a:t>
            </a:r>
          </a:p>
        </p:txBody>
      </p:sp>
      <p:sp>
        <p:nvSpPr>
          <p:cNvPr id="500" name="Line"/>
          <p:cNvSpPr/>
          <p:nvPr/>
        </p:nvSpPr>
        <p:spPr>
          <a:xfrm flipH="1" flipV="1">
            <a:off x="7207035" y="4521069"/>
            <a:ext cx="61026" cy="6566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01" name="Line"/>
          <p:cNvSpPr/>
          <p:nvPr/>
        </p:nvSpPr>
        <p:spPr>
          <a:xfrm flipH="1" flipV="1">
            <a:off x="6246555" y="2696109"/>
            <a:ext cx="1661226" cy="3645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3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504" name="Covers homeplate"/>
          <p:cNvSpPr txBox="1"/>
          <p:nvPr/>
        </p:nvSpPr>
        <p:spPr>
          <a:xfrm>
            <a:off x="10072700" y="71095"/>
            <a:ext cx="276697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homeplate</a:t>
            </a:r>
          </a:p>
        </p:txBody>
      </p:sp>
      <p:sp>
        <p:nvSpPr>
          <p:cNvPr id="505" name="Takes homeplate"/>
          <p:cNvSpPr txBox="1"/>
          <p:nvPr/>
        </p:nvSpPr>
        <p:spPr>
          <a:xfrm>
            <a:off x="10072699" y="603305"/>
            <a:ext cx="258013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homeplate</a:t>
            </a:r>
          </a:p>
        </p:txBody>
      </p:sp>
      <p:sp>
        <p:nvSpPr>
          <p:cNvPr id="506" name="..."/>
          <p:cNvSpPr txBox="1"/>
          <p:nvPr/>
        </p:nvSpPr>
        <p:spPr>
          <a:xfrm>
            <a:off x="10072699" y="2732142"/>
            <a:ext cx="36850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...</a:t>
            </a:r>
          </a:p>
        </p:txBody>
      </p:sp>
      <p:sp>
        <p:nvSpPr>
          <p:cNvPr id="507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508" name="Covers 2nd base"/>
          <p:cNvSpPr txBox="1"/>
          <p:nvPr/>
        </p:nvSpPr>
        <p:spPr>
          <a:xfrm>
            <a:off x="10072699" y="4328770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509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10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11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12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13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514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515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516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517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518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19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20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21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22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523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524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525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526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527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28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29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0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1" name="Circle"/>
          <p:cNvSpPr/>
          <p:nvPr/>
        </p:nvSpPr>
        <p:spPr>
          <a:xfrm>
            <a:off x="4775200" y="3329781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2" name="Line"/>
          <p:cNvSpPr/>
          <p:nvPr/>
        </p:nvSpPr>
        <p:spPr>
          <a:xfrm rot="10800000">
            <a:off x="2331520" y="3632656"/>
            <a:ext cx="2454662" cy="33427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3" name="Takes cutoff pos."/>
          <p:cNvSpPr txBox="1"/>
          <p:nvPr/>
        </p:nvSpPr>
        <p:spPr>
          <a:xfrm>
            <a:off x="10072699" y="2197099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534" name="Line"/>
          <p:cNvSpPr/>
          <p:nvPr/>
        </p:nvSpPr>
        <p:spPr>
          <a:xfrm>
            <a:off x="2329353" y="5427210"/>
            <a:ext cx="898873" cy="27940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5" name="Line"/>
          <p:cNvSpPr/>
          <p:nvPr/>
        </p:nvSpPr>
        <p:spPr>
          <a:xfrm flipV="1">
            <a:off x="4898021" y="8451082"/>
            <a:ext cx="10226" cy="4101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6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537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8" name="Covers 7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7</a:t>
            </a:r>
          </a:p>
        </p:txBody>
      </p:sp>
      <p:sp>
        <p:nvSpPr>
          <p:cNvPr id="539" name="Line"/>
          <p:cNvSpPr/>
          <p:nvPr/>
        </p:nvSpPr>
        <p:spPr>
          <a:xfrm flipH="1">
            <a:off x="2232353" y="1172053"/>
            <a:ext cx="2439420" cy="161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40" name="Line"/>
          <p:cNvSpPr/>
          <p:nvPr/>
        </p:nvSpPr>
        <p:spPr>
          <a:xfrm flipH="1">
            <a:off x="4625069" y="6330182"/>
            <a:ext cx="199820" cy="335791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41" name="Covers 2nd base"/>
          <p:cNvSpPr txBox="1"/>
          <p:nvPr/>
        </p:nvSpPr>
        <p:spPr>
          <a:xfrm>
            <a:off x="10072699" y="1135514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542" name="Depends on the play:…"/>
          <p:cNvSpPr txBox="1"/>
          <p:nvPr/>
        </p:nvSpPr>
        <p:spPr>
          <a:xfrm>
            <a:off x="8255000" y="6985000"/>
            <a:ext cx="4769663" cy="1197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Depends on the play:</a:t>
            </a:r>
          </a:p>
          <a:p>
            <a:pPr marL="476250" indent="-476250" algn="l">
              <a:buSzPct val="100000"/>
              <a:buAutoNum type="arabicPeriod" startAt="1"/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6 is cutoff towards 2nd base</a:t>
            </a:r>
          </a:p>
          <a:p>
            <a:pPr marL="476250" indent="-476250" algn="l">
              <a:buSzPct val="100000"/>
              <a:buAutoNum type="arabicPeriod" startAt="1"/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6 takes third base</a:t>
            </a:r>
          </a:p>
        </p:txBody>
      </p:sp>
      <p:sp>
        <p:nvSpPr>
          <p:cNvPr id="543" name="Line"/>
          <p:cNvSpPr/>
          <p:nvPr/>
        </p:nvSpPr>
        <p:spPr>
          <a:xfrm flipH="1" flipV="1">
            <a:off x="7207035" y="4521069"/>
            <a:ext cx="61026" cy="6566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44" name="Line"/>
          <p:cNvSpPr/>
          <p:nvPr/>
        </p:nvSpPr>
        <p:spPr>
          <a:xfrm flipH="1" flipV="1">
            <a:off x="6246555" y="2696109"/>
            <a:ext cx="1661226" cy="3645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45" name="Line"/>
          <p:cNvSpPr/>
          <p:nvPr/>
        </p:nvSpPr>
        <p:spPr>
          <a:xfrm flipH="1">
            <a:off x="2380936" y="4168995"/>
            <a:ext cx="472730" cy="1752601"/>
          </a:xfrm>
          <a:prstGeom prst="line">
            <a:avLst/>
          </a:prstGeom>
          <a:ln w="38100">
            <a:solidFill>
              <a:schemeClr val="accent5"/>
            </a:solidFill>
            <a:prstDash val="sysDot"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46" name="Line"/>
          <p:cNvSpPr/>
          <p:nvPr/>
        </p:nvSpPr>
        <p:spPr>
          <a:xfrm flipV="1">
            <a:off x="3038960" y="3408139"/>
            <a:ext cx="332676" cy="453491"/>
          </a:xfrm>
          <a:prstGeom prst="line">
            <a:avLst/>
          </a:prstGeom>
          <a:ln w="38100">
            <a:solidFill>
              <a:schemeClr val="accent5"/>
            </a:solidFill>
            <a:prstDash val="sysDot"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8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549" name="Covers homeplate"/>
          <p:cNvSpPr txBox="1"/>
          <p:nvPr/>
        </p:nvSpPr>
        <p:spPr>
          <a:xfrm>
            <a:off x="10072700" y="71095"/>
            <a:ext cx="276697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homeplate</a:t>
            </a:r>
          </a:p>
        </p:txBody>
      </p:sp>
      <p:sp>
        <p:nvSpPr>
          <p:cNvPr id="550" name="Takes homeplate"/>
          <p:cNvSpPr txBox="1"/>
          <p:nvPr/>
        </p:nvSpPr>
        <p:spPr>
          <a:xfrm>
            <a:off x="10072699" y="603305"/>
            <a:ext cx="258013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homeplate</a:t>
            </a:r>
          </a:p>
        </p:txBody>
      </p:sp>
      <p:sp>
        <p:nvSpPr>
          <p:cNvPr id="551" name="..."/>
          <p:cNvSpPr txBox="1"/>
          <p:nvPr/>
        </p:nvSpPr>
        <p:spPr>
          <a:xfrm>
            <a:off x="10072699" y="2732142"/>
            <a:ext cx="36850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...</a:t>
            </a:r>
          </a:p>
        </p:txBody>
      </p:sp>
      <p:sp>
        <p:nvSpPr>
          <p:cNvPr id="552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553" name="Covers 2nd base"/>
          <p:cNvSpPr txBox="1"/>
          <p:nvPr/>
        </p:nvSpPr>
        <p:spPr>
          <a:xfrm>
            <a:off x="10072699" y="4328770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554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55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56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57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58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559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560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561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562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563" name="1"/>
          <p:cNvSpPr txBox="1"/>
          <p:nvPr/>
        </p:nvSpPr>
        <p:spPr>
          <a:xfrm>
            <a:off x="50524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64" name="2"/>
          <p:cNvSpPr txBox="1"/>
          <p:nvPr/>
        </p:nvSpPr>
        <p:spPr>
          <a:xfrm>
            <a:off x="4760315" y="8214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65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66" name="4"/>
          <p:cNvSpPr txBox="1"/>
          <p:nvPr/>
        </p:nvSpPr>
        <p:spPr>
          <a:xfrm>
            <a:off x="4734915" y="32135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67" name="5"/>
          <p:cNvSpPr txBox="1"/>
          <p:nvPr/>
        </p:nvSpPr>
        <p:spPr>
          <a:xfrm>
            <a:off x="3210915" y="5497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568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569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570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571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572" name="Circle"/>
          <p:cNvSpPr/>
          <p:nvPr/>
        </p:nvSpPr>
        <p:spPr>
          <a:xfrm>
            <a:off x="6781800" y="54229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3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4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5" name="Circle"/>
          <p:cNvSpPr/>
          <p:nvPr/>
        </p:nvSpPr>
        <p:spPr>
          <a:xfrm>
            <a:off x="2794000" y="6940283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6" name="Takes cutoff pos."/>
          <p:cNvSpPr txBox="1"/>
          <p:nvPr/>
        </p:nvSpPr>
        <p:spPr>
          <a:xfrm>
            <a:off x="10072699" y="2197099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577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578" name="Covers 7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7</a:t>
            </a:r>
          </a:p>
        </p:txBody>
      </p:sp>
      <p:sp>
        <p:nvSpPr>
          <p:cNvPr id="579" name="Line"/>
          <p:cNvSpPr/>
          <p:nvPr/>
        </p:nvSpPr>
        <p:spPr>
          <a:xfrm flipH="1">
            <a:off x="2232353" y="1172053"/>
            <a:ext cx="2439420" cy="161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80" name="Covers 2nd base"/>
          <p:cNvSpPr txBox="1"/>
          <p:nvPr/>
        </p:nvSpPr>
        <p:spPr>
          <a:xfrm>
            <a:off x="10072699" y="1135514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581" name="Line"/>
          <p:cNvSpPr/>
          <p:nvPr/>
        </p:nvSpPr>
        <p:spPr>
          <a:xfrm flipH="1" flipV="1">
            <a:off x="7207035" y="4521069"/>
            <a:ext cx="61026" cy="6566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82" name="Line"/>
          <p:cNvSpPr/>
          <p:nvPr/>
        </p:nvSpPr>
        <p:spPr>
          <a:xfrm flipH="1" flipV="1">
            <a:off x="6246555" y="2696109"/>
            <a:ext cx="1661226" cy="3645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83" name="Line"/>
          <p:cNvSpPr/>
          <p:nvPr/>
        </p:nvSpPr>
        <p:spPr>
          <a:xfrm flipH="1">
            <a:off x="2380936" y="4168995"/>
            <a:ext cx="472730" cy="1752601"/>
          </a:xfrm>
          <a:prstGeom prst="line">
            <a:avLst/>
          </a:prstGeom>
          <a:ln w="38100">
            <a:solidFill>
              <a:schemeClr val="accent5"/>
            </a:solidFill>
            <a:prstDash val="sysDot"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84" name="Line"/>
          <p:cNvSpPr/>
          <p:nvPr/>
        </p:nvSpPr>
        <p:spPr>
          <a:xfrm flipV="1">
            <a:off x="3038960" y="3408139"/>
            <a:ext cx="332676" cy="453491"/>
          </a:xfrm>
          <a:prstGeom prst="line">
            <a:avLst/>
          </a:prstGeom>
          <a:ln w="38100">
            <a:solidFill>
              <a:schemeClr val="accent5"/>
            </a:solidFill>
            <a:prstDash val="sysDot"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6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587" name="Covers homeplate"/>
          <p:cNvSpPr txBox="1"/>
          <p:nvPr/>
        </p:nvSpPr>
        <p:spPr>
          <a:xfrm>
            <a:off x="10072700" y="71095"/>
            <a:ext cx="276697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homeplate</a:t>
            </a:r>
          </a:p>
        </p:txBody>
      </p:sp>
      <p:sp>
        <p:nvSpPr>
          <p:cNvPr id="588" name="Takes homeplate"/>
          <p:cNvSpPr txBox="1"/>
          <p:nvPr/>
        </p:nvSpPr>
        <p:spPr>
          <a:xfrm>
            <a:off x="10072699" y="603305"/>
            <a:ext cx="258013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homeplate</a:t>
            </a:r>
          </a:p>
        </p:txBody>
      </p:sp>
      <p:sp>
        <p:nvSpPr>
          <p:cNvPr id="589" name="..."/>
          <p:cNvSpPr txBox="1"/>
          <p:nvPr/>
        </p:nvSpPr>
        <p:spPr>
          <a:xfrm>
            <a:off x="10072699" y="2732142"/>
            <a:ext cx="36850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...</a:t>
            </a:r>
          </a:p>
        </p:txBody>
      </p:sp>
      <p:sp>
        <p:nvSpPr>
          <p:cNvPr id="590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591" name="Covers 2nd base"/>
          <p:cNvSpPr txBox="1"/>
          <p:nvPr/>
        </p:nvSpPr>
        <p:spPr>
          <a:xfrm>
            <a:off x="10072699" y="4328770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592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93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94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95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96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597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598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599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600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601" name="1"/>
          <p:cNvSpPr txBox="1"/>
          <p:nvPr/>
        </p:nvSpPr>
        <p:spPr>
          <a:xfrm>
            <a:off x="50524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602" name="2"/>
          <p:cNvSpPr txBox="1"/>
          <p:nvPr/>
        </p:nvSpPr>
        <p:spPr>
          <a:xfrm>
            <a:off x="4760315" y="8214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603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604" name="4"/>
          <p:cNvSpPr txBox="1"/>
          <p:nvPr/>
        </p:nvSpPr>
        <p:spPr>
          <a:xfrm>
            <a:off x="4734915" y="32135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605" name="5"/>
          <p:cNvSpPr txBox="1"/>
          <p:nvPr/>
        </p:nvSpPr>
        <p:spPr>
          <a:xfrm>
            <a:off x="3210915" y="5497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606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607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608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609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610" name="Circle"/>
          <p:cNvSpPr/>
          <p:nvPr/>
        </p:nvSpPr>
        <p:spPr>
          <a:xfrm>
            <a:off x="6781800" y="54229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1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2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3" name="Circle"/>
          <p:cNvSpPr/>
          <p:nvPr/>
        </p:nvSpPr>
        <p:spPr>
          <a:xfrm>
            <a:off x="2794000" y="6940283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4" name="Takes cutoff pos."/>
          <p:cNvSpPr txBox="1"/>
          <p:nvPr/>
        </p:nvSpPr>
        <p:spPr>
          <a:xfrm>
            <a:off x="10072699" y="2197099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615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616" name="Covers 7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7</a:t>
            </a:r>
          </a:p>
        </p:txBody>
      </p:sp>
      <p:sp>
        <p:nvSpPr>
          <p:cNvPr id="617" name="Line"/>
          <p:cNvSpPr/>
          <p:nvPr/>
        </p:nvSpPr>
        <p:spPr>
          <a:xfrm flipH="1">
            <a:off x="2232353" y="1172053"/>
            <a:ext cx="2439420" cy="161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8" name="Covers 2nd base"/>
          <p:cNvSpPr txBox="1"/>
          <p:nvPr/>
        </p:nvSpPr>
        <p:spPr>
          <a:xfrm>
            <a:off x="10072699" y="1135514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619" name="Line"/>
          <p:cNvSpPr/>
          <p:nvPr/>
        </p:nvSpPr>
        <p:spPr>
          <a:xfrm flipH="1" flipV="1">
            <a:off x="7207035" y="4521069"/>
            <a:ext cx="61026" cy="6566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0" name="Line"/>
          <p:cNvSpPr/>
          <p:nvPr/>
        </p:nvSpPr>
        <p:spPr>
          <a:xfrm flipH="1" flipV="1">
            <a:off x="6246555" y="2696109"/>
            <a:ext cx="1661226" cy="3645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1" name="Line"/>
          <p:cNvSpPr/>
          <p:nvPr/>
        </p:nvSpPr>
        <p:spPr>
          <a:xfrm flipH="1">
            <a:off x="2380936" y="4168995"/>
            <a:ext cx="472730" cy="1752601"/>
          </a:xfrm>
          <a:prstGeom prst="line">
            <a:avLst/>
          </a:prstGeom>
          <a:ln w="38100">
            <a:solidFill>
              <a:schemeClr val="accent5"/>
            </a:solidFill>
            <a:prstDash val="sysDot"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2" name="Line"/>
          <p:cNvSpPr/>
          <p:nvPr/>
        </p:nvSpPr>
        <p:spPr>
          <a:xfrm flipV="1">
            <a:off x="3038960" y="3408139"/>
            <a:ext cx="332676" cy="453491"/>
          </a:xfrm>
          <a:prstGeom prst="line">
            <a:avLst/>
          </a:prstGeom>
          <a:ln w="38100">
            <a:solidFill>
              <a:schemeClr val="accent5"/>
            </a:solidFill>
            <a:prstDash val="sysDot"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3" name="Line"/>
          <p:cNvSpPr/>
          <p:nvPr/>
        </p:nvSpPr>
        <p:spPr>
          <a:xfrm>
            <a:off x="6169189" y="4797589"/>
            <a:ext cx="652952" cy="652952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4" name="Line"/>
          <p:cNvSpPr/>
          <p:nvPr/>
        </p:nvSpPr>
        <p:spPr>
          <a:xfrm flipH="1" flipV="1">
            <a:off x="7024184" y="5665284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5" name="Line"/>
          <p:cNvSpPr/>
          <p:nvPr/>
        </p:nvSpPr>
        <p:spPr>
          <a:xfrm>
            <a:off x="2393313" y="6533513"/>
            <a:ext cx="415628" cy="415627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6" name="Line"/>
          <p:cNvSpPr/>
          <p:nvPr/>
        </p:nvSpPr>
        <p:spPr>
          <a:xfrm flipH="1" flipV="1">
            <a:off x="3010984" y="7163883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7" name="Runners decide to advance an extra base or to return.  Runners keep an eye on the defensive play: advance on  the throw if possible"/>
          <p:cNvSpPr txBox="1"/>
          <p:nvPr/>
        </p:nvSpPr>
        <p:spPr>
          <a:xfrm>
            <a:off x="8636965" y="6985000"/>
            <a:ext cx="4162349" cy="23025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Runners decide to advance</a:t>
            </a:r>
            <a:br/>
            <a:r>
              <a:t>an extra base or to return.</a:t>
            </a:r>
            <a:br/>
            <a:br/>
            <a:r>
              <a:t>Runners keep an eye on the</a:t>
            </a:r>
            <a:br/>
            <a:r>
              <a:t>defensive play: advance on </a:t>
            </a:r>
            <a:br/>
            <a:r>
              <a:t>the throw if possible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9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630" name="Covers homeplate"/>
          <p:cNvSpPr txBox="1"/>
          <p:nvPr/>
        </p:nvSpPr>
        <p:spPr>
          <a:xfrm>
            <a:off x="10072700" y="71095"/>
            <a:ext cx="276697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homeplate</a:t>
            </a:r>
          </a:p>
        </p:txBody>
      </p:sp>
      <p:sp>
        <p:nvSpPr>
          <p:cNvPr id="631" name="Takes homeplate"/>
          <p:cNvSpPr txBox="1"/>
          <p:nvPr/>
        </p:nvSpPr>
        <p:spPr>
          <a:xfrm>
            <a:off x="10072699" y="603305"/>
            <a:ext cx="258013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homeplate</a:t>
            </a:r>
          </a:p>
        </p:txBody>
      </p:sp>
      <p:sp>
        <p:nvSpPr>
          <p:cNvPr id="632" name="..."/>
          <p:cNvSpPr txBox="1"/>
          <p:nvPr/>
        </p:nvSpPr>
        <p:spPr>
          <a:xfrm>
            <a:off x="10072699" y="2732142"/>
            <a:ext cx="36850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...</a:t>
            </a:r>
          </a:p>
        </p:txBody>
      </p:sp>
      <p:sp>
        <p:nvSpPr>
          <p:cNvPr id="633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634" name="Covers 2nd base"/>
          <p:cNvSpPr txBox="1"/>
          <p:nvPr/>
        </p:nvSpPr>
        <p:spPr>
          <a:xfrm>
            <a:off x="10072699" y="4328770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635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636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637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638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639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640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641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642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643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644" name="1"/>
          <p:cNvSpPr txBox="1"/>
          <p:nvPr/>
        </p:nvSpPr>
        <p:spPr>
          <a:xfrm>
            <a:off x="50524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645" name="2"/>
          <p:cNvSpPr txBox="1"/>
          <p:nvPr/>
        </p:nvSpPr>
        <p:spPr>
          <a:xfrm>
            <a:off x="4760315" y="8214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646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647" name="4"/>
          <p:cNvSpPr txBox="1"/>
          <p:nvPr/>
        </p:nvSpPr>
        <p:spPr>
          <a:xfrm>
            <a:off x="4734915" y="32135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648" name="5"/>
          <p:cNvSpPr txBox="1"/>
          <p:nvPr/>
        </p:nvSpPr>
        <p:spPr>
          <a:xfrm>
            <a:off x="3210915" y="5497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649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650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651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652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653" name="Circle"/>
          <p:cNvSpPr/>
          <p:nvPr/>
        </p:nvSpPr>
        <p:spPr>
          <a:xfrm>
            <a:off x="6781800" y="54229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54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55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56" name="Circle"/>
          <p:cNvSpPr/>
          <p:nvPr/>
        </p:nvSpPr>
        <p:spPr>
          <a:xfrm>
            <a:off x="2794000" y="6940283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57" name="Takes cutoff pos."/>
          <p:cNvSpPr txBox="1"/>
          <p:nvPr/>
        </p:nvSpPr>
        <p:spPr>
          <a:xfrm>
            <a:off x="10072699" y="2197099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658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659" name="Covers 7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7</a:t>
            </a:r>
          </a:p>
        </p:txBody>
      </p:sp>
      <p:sp>
        <p:nvSpPr>
          <p:cNvPr id="660" name="Line"/>
          <p:cNvSpPr/>
          <p:nvPr/>
        </p:nvSpPr>
        <p:spPr>
          <a:xfrm flipH="1">
            <a:off x="2232353" y="1172053"/>
            <a:ext cx="2439420" cy="161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1" name="Covers 2nd base"/>
          <p:cNvSpPr txBox="1"/>
          <p:nvPr/>
        </p:nvSpPr>
        <p:spPr>
          <a:xfrm>
            <a:off x="10072699" y="1135514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662" name="Line"/>
          <p:cNvSpPr/>
          <p:nvPr/>
        </p:nvSpPr>
        <p:spPr>
          <a:xfrm flipH="1" flipV="1">
            <a:off x="7207035" y="4521069"/>
            <a:ext cx="61026" cy="6566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3" name="Line"/>
          <p:cNvSpPr/>
          <p:nvPr/>
        </p:nvSpPr>
        <p:spPr>
          <a:xfrm flipH="1" flipV="1">
            <a:off x="6246555" y="2696109"/>
            <a:ext cx="1661226" cy="3645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4" name="Line"/>
          <p:cNvSpPr/>
          <p:nvPr/>
        </p:nvSpPr>
        <p:spPr>
          <a:xfrm flipH="1">
            <a:off x="2380936" y="4168995"/>
            <a:ext cx="472730" cy="1752601"/>
          </a:xfrm>
          <a:prstGeom prst="line">
            <a:avLst/>
          </a:prstGeom>
          <a:ln w="38100">
            <a:solidFill>
              <a:schemeClr val="accent5"/>
            </a:solidFill>
            <a:prstDash val="sysDot"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5" name="Line"/>
          <p:cNvSpPr/>
          <p:nvPr/>
        </p:nvSpPr>
        <p:spPr>
          <a:xfrm>
            <a:off x="6169189" y="4797589"/>
            <a:ext cx="652952" cy="652952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6" name="Line"/>
          <p:cNvSpPr/>
          <p:nvPr/>
        </p:nvSpPr>
        <p:spPr>
          <a:xfrm flipH="1" flipV="1">
            <a:off x="7024184" y="5665284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7" name="Line"/>
          <p:cNvSpPr/>
          <p:nvPr/>
        </p:nvSpPr>
        <p:spPr>
          <a:xfrm>
            <a:off x="2393313" y="6533513"/>
            <a:ext cx="415628" cy="415627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8" name="Line"/>
          <p:cNvSpPr/>
          <p:nvPr/>
        </p:nvSpPr>
        <p:spPr>
          <a:xfrm flipH="1" flipV="1">
            <a:off x="3010984" y="7163883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9" name="Line"/>
          <p:cNvSpPr/>
          <p:nvPr/>
        </p:nvSpPr>
        <p:spPr>
          <a:xfrm>
            <a:off x="2349499" y="3327399"/>
            <a:ext cx="2273653" cy="5172610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70" name="7 throws home"/>
          <p:cNvSpPr txBox="1"/>
          <p:nvPr/>
        </p:nvSpPr>
        <p:spPr>
          <a:xfrm>
            <a:off x="8636000" y="6985000"/>
            <a:ext cx="2270456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7 throws home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path" nodeType="clickEffect" presetSubtype="0" presetID="-1" grpId="1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-0.059570 0.233073" origin="layout" pathEditMode="relative">
                                      <p:cBhvr>
                                        <p:cTn id="6" dur="1000" fill="hold"/>
                                        <p:tgtEl>
                                          <p:spTgt spid="6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Class="exit" nodeType="afterEffect" presetID="9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Effect filter="dissolve" transition="out">
                                      <p:cBhvr>
                                        <p:cTn id="9" dur="1000" fill="hold"/>
                                        <p:tgtEl>
                                          <p:spTgt spid="6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64" grpId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2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673" name="Covers homeplate"/>
          <p:cNvSpPr txBox="1"/>
          <p:nvPr/>
        </p:nvSpPr>
        <p:spPr>
          <a:xfrm>
            <a:off x="10072700" y="71095"/>
            <a:ext cx="276697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homeplate</a:t>
            </a:r>
          </a:p>
        </p:txBody>
      </p:sp>
      <p:sp>
        <p:nvSpPr>
          <p:cNvPr id="674" name="Takes homeplate"/>
          <p:cNvSpPr txBox="1"/>
          <p:nvPr/>
        </p:nvSpPr>
        <p:spPr>
          <a:xfrm>
            <a:off x="10072699" y="603305"/>
            <a:ext cx="258013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homeplate</a:t>
            </a:r>
          </a:p>
        </p:txBody>
      </p:sp>
      <p:sp>
        <p:nvSpPr>
          <p:cNvPr id="675" name="..."/>
          <p:cNvSpPr txBox="1"/>
          <p:nvPr/>
        </p:nvSpPr>
        <p:spPr>
          <a:xfrm>
            <a:off x="10072699" y="2732142"/>
            <a:ext cx="36850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...</a:t>
            </a:r>
          </a:p>
        </p:txBody>
      </p:sp>
      <p:sp>
        <p:nvSpPr>
          <p:cNvPr id="676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677" name="Covers 2nd base"/>
          <p:cNvSpPr txBox="1"/>
          <p:nvPr/>
        </p:nvSpPr>
        <p:spPr>
          <a:xfrm>
            <a:off x="10072699" y="4328770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678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679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680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681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682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683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684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685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686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687" name="1"/>
          <p:cNvSpPr txBox="1"/>
          <p:nvPr/>
        </p:nvSpPr>
        <p:spPr>
          <a:xfrm>
            <a:off x="50524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688" name="2"/>
          <p:cNvSpPr txBox="1"/>
          <p:nvPr/>
        </p:nvSpPr>
        <p:spPr>
          <a:xfrm>
            <a:off x="4760315" y="8214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689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690" name="4"/>
          <p:cNvSpPr txBox="1"/>
          <p:nvPr/>
        </p:nvSpPr>
        <p:spPr>
          <a:xfrm>
            <a:off x="4734915" y="32135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691" name="5"/>
          <p:cNvSpPr txBox="1"/>
          <p:nvPr/>
        </p:nvSpPr>
        <p:spPr>
          <a:xfrm>
            <a:off x="3210915" y="5497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692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693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694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695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696" name="Circle"/>
          <p:cNvSpPr/>
          <p:nvPr/>
        </p:nvSpPr>
        <p:spPr>
          <a:xfrm>
            <a:off x="6781800" y="54229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7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8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9" name="Circle"/>
          <p:cNvSpPr/>
          <p:nvPr/>
        </p:nvSpPr>
        <p:spPr>
          <a:xfrm>
            <a:off x="2794000" y="6940283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00" name="Takes cutoff pos."/>
          <p:cNvSpPr txBox="1"/>
          <p:nvPr/>
        </p:nvSpPr>
        <p:spPr>
          <a:xfrm>
            <a:off x="10072699" y="2197099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701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702" name="Covers 7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7</a:t>
            </a:r>
          </a:p>
        </p:txBody>
      </p:sp>
      <p:sp>
        <p:nvSpPr>
          <p:cNvPr id="703" name="Line"/>
          <p:cNvSpPr/>
          <p:nvPr/>
        </p:nvSpPr>
        <p:spPr>
          <a:xfrm flipH="1">
            <a:off x="2232353" y="1172053"/>
            <a:ext cx="2439420" cy="161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04" name="Covers 2nd base"/>
          <p:cNvSpPr txBox="1"/>
          <p:nvPr/>
        </p:nvSpPr>
        <p:spPr>
          <a:xfrm>
            <a:off x="10072699" y="1135514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705" name="Line"/>
          <p:cNvSpPr/>
          <p:nvPr/>
        </p:nvSpPr>
        <p:spPr>
          <a:xfrm flipH="1" flipV="1">
            <a:off x="7207035" y="4521069"/>
            <a:ext cx="61026" cy="6566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06" name="Line"/>
          <p:cNvSpPr/>
          <p:nvPr/>
        </p:nvSpPr>
        <p:spPr>
          <a:xfrm flipH="1" flipV="1">
            <a:off x="6246555" y="2696109"/>
            <a:ext cx="1661226" cy="3645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07" name="Line"/>
          <p:cNvSpPr/>
          <p:nvPr/>
        </p:nvSpPr>
        <p:spPr>
          <a:xfrm>
            <a:off x="6169189" y="4797589"/>
            <a:ext cx="652952" cy="652952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08" name="Line"/>
          <p:cNvSpPr/>
          <p:nvPr/>
        </p:nvSpPr>
        <p:spPr>
          <a:xfrm flipH="1" flipV="1">
            <a:off x="7024184" y="5665284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09" name="Line"/>
          <p:cNvSpPr/>
          <p:nvPr/>
        </p:nvSpPr>
        <p:spPr>
          <a:xfrm>
            <a:off x="2393313" y="6533513"/>
            <a:ext cx="415628" cy="415627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10" name="Line"/>
          <p:cNvSpPr/>
          <p:nvPr/>
        </p:nvSpPr>
        <p:spPr>
          <a:xfrm flipH="1" flipV="1">
            <a:off x="3010984" y="7163883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11" name="Line"/>
          <p:cNvSpPr/>
          <p:nvPr/>
        </p:nvSpPr>
        <p:spPr>
          <a:xfrm>
            <a:off x="2349499" y="3327400"/>
            <a:ext cx="2133953" cy="143410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12" name="7 throws home  ...or to 4 if no action is  possible at home."/>
          <p:cNvSpPr txBox="1"/>
          <p:nvPr/>
        </p:nvSpPr>
        <p:spPr>
          <a:xfrm>
            <a:off x="8636000" y="6985000"/>
            <a:ext cx="3421685" cy="1197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7 throws home </a:t>
            </a:r>
            <a:br/>
            <a:r>
              <a:t>...or to 4 if no action is </a:t>
            </a:r>
            <a:br/>
            <a:r>
              <a:t>possible at home.</a:t>
            </a:r>
          </a:p>
        </p:txBody>
      </p:sp>
      <p:sp>
        <p:nvSpPr>
          <p:cNvPr id="713" name="Line"/>
          <p:cNvSpPr/>
          <p:nvPr/>
        </p:nvSpPr>
        <p:spPr>
          <a:xfrm flipV="1">
            <a:off x="3038960" y="3408139"/>
            <a:ext cx="332676" cy="453491"/>
          </a:xfrm>
          <a:prstGeom prst="line">
            <a:avLst/>
          </a:prstGeom>
          <a:ln w="38100">
            <a:solidFill>
              <a:schemeClr val="accent5"/>
            </a:solidFill>
            <a:prstDash val="sysDot"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path" nodeType="clickEffect" presetSubtype="0" presetID="-1" grpId="1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041016 -0.065104" origin="layout" pathEditMode="relative">
                                      <p:cBhvr>
                                        <p:cTn id="6" dur="1000" fill="hold"/>
                                        <p:tgtEl>
                                          <p:spTgt spid="6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5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716" name="Covers homeplate"/>
          <p:cNvSpPr txBox="1"/>
          <p:nvPr/>
        </p:nvSpPr>
        <p:spPr>
          <a:xfrm>
            <a:off x="10072700" y="71095"/>
            <a:ext cx="276697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homeplate</a:t>
            </a:r>
          </a:p>
        </p:txBody>
      </p:sp>
      <p:sp>
        <p:nvSpPr>
          <p:cNvPr id="717" name="Takes homeplate"/>
          <p:cNvSpPr txBox="1"/>
          <p:nvPr/>
        </p:nvSpPr>
        <p:spPr>
          <a:xfrm>
            <a:off x="10072699" y="603305"/>
            <a:ext cx="258013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homeplate</a:t>
            </a:r>
          </a:p>
        </p:txBody>
      </p:sp>
      <p:sp>
        <p:nvSpPr>
          <p:cNvPr id="718" name="..."/>
          <p:cNvSpPr txBox="1"/>
          <p:nvPr/>
        </p:nvSpPr>
        <p:spPr>
          <a:xfrm>
            <a:off x="10072699" y="2732142"/>
            <a:ext cx="36850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...</a:t>
            </a:r>
          </a:p>
        </p:txBody>
      </p:sp>
      <p:sp>
        <p:nvSpPr>
          <p:cNvPr id="719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720" name="Covers 2nd base"/>
          <p:cNvSpPr txBox="1"/>
          <p:nvPr/>
        </p:nvSpPr>
        <p:spPr>
          <a:xfrm>
            <a:off x="10072699" y="4328770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721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722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723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724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725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726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727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728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729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730" name="1"/>
          <p:cNvSpPr txBox="1"/>
          <p:nvPr/>
        </p:nvSpPr>
        <p:spPr>
          <a:xfrm>
            <a:off x="50524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731" name="2"/>
          <p:cNvSpPr txBox="1"/>
          <p:nvPr/>
        </p:nvSpPr>
        <p:spPr>
          <a:xfrm>
            <a:off x="4760315" y="8214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732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733" name="4"/>
          <p:cNvSpPr txBox="1"/>
          <p:nvPr/>
        </p:nvSpPr>
        <p:spPr>
          <a:xfrm>
            <a:off x="4734915" y="32135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734" name="5"/>
          <p:cNvSpPr txBox="1"/>
          <p:nvPr/>
        </p:nvSpPr>
        <p:spPr>
          <a:xfrm>
            <a:off x="3210915" y="5497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735" name="6"/>
          <p:cNvSpPr txBox="1"/>
          <p:nvPr/>
        </p:nvSpPr>
        <p:spPr>
          <a:xfrm>
            <a:off x="2004415" y="5992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736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737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738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739" name="Circle"/>
          <p:cNvSpPr/>
          <p:nvPr/>
        </p:nvSpPr>
        <p:spPr>
          <a:xfrm>
            <a:off x="6781800" y="54229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40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41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42" name="Circle"/>
          <p:cNvSpPr/>
          <p:nvPr/>
        </p:nvSpPr>
        <p:spPr>
          <a:xfrm>
            <a:off x="2794000" y="6940283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43" name="Takes cutoff pos."/>
          <p:cNvSpPr txBox="1"/>
          <p:nvPr/>
        </p:nvSpPr>
        <p:spPr>
          <a:xfrm>
            <a:off x="10072699" y="2197099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744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745" name="Covers 7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7</a:t>
            </a:r>
          </a:p>
        </p:txBody>
      </p:sp>
      <p:sp>
        <p:nvSpPr>
          <p:cNvPr id="746" name="Line"/>
          <p:cNvSpPr/>
          <p:nvPr/>
        </p:nvSpPr>
        <p:spPr>
          <a:xfrm flipH="1">
            <a:off x="2232353" y="1172053"/>
            <a:ext cx="2439420" cy="161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47" name="Covers 2nd base"/>
          <p:cNvSpPr txBox="1"/>
          <p:nvPr/>
        </p:nvSpPr>
        <p:spPr>
          <a:xfrm>
            <a:off x="10072699" y="1135514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748" name="Line"/>
          <p:cNvSpPr/>
          <p:nvPr/>
        </p:nvSpPr>
        <p:spPr>
          <a:xfrm flipH="1" flipV="1">
            <a:off x="7207035" y="4521069"/>
            <a:ext cx="61026" cy="6566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49" name="Line"/>
          <p:cNvSpPr/>
          <p:nvPr/>
        </p:nvSpPr>
        <p:spPr>
          <a:xfrm flipH="1" flipV="1">
            <a:off x="6246555" y="2696109"/>
            <a:ext cx="1661226" cy="3645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50" name="Line"/>
          <p:cNvSpPr/>
          <p:nvPr/>
        </p:nvSpPr>
        <p:spPr>
          <a:xfrm>
            <a:off x="6169189" y="4797589"/>
            <a:ext cx="652952" cy="652952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51" name="Line"/>
          <p:cNvSpPr/>
          <p:nvPr/>
        </p:nvSpPr>
        <p:spPr>
          <a:xfrm flipH="1" flipV="1">
            <a:off x="7024184" y="5665284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52" name="Line"/>
          <p:cNvSpPr/>
          <p:nvPr/>
        </p:nvSpPr>
        <p:spPr>
          <a:xfrm>
            <a:off x="2393313" y="6533513"/>
            <a:ext cx="415628" cy="415627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53" name="Line"/>
          <p:cNvSpPr/>
          <p:nvPr/>
        </p:nvSpPr>
        <p:spPr>
          <a:xfrm flipH="1" flipV="1">
            <a:off x="3010984" y="7163883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54" name="Line"/>
          <p:cNvSpPr/>
          <p:nvPr/>
        </p:nvSpPr>
        <p:spPr>
          <a:xfrm>
            <a:off x="2349499" y="3327399"/>
            <a:ext cx="2273653" cy="5172610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55" name="X"/>
          <p:cNvSpPr txBox="1"/>
          <p:nvPr/>
        </p:nvSpPr>
        <p:spPr>
          <a:xfrm>
            <a:off x="3101345" y="5166970"/>
            <a:ext cx="317603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X</a:t>
            </a:r>
          </a:p>
        </p:txBody>
      </p:sp>
      <p:sp>
        <p:nvSpPr>
          <p:cNvPr id="756" name="If so directed: 5 cuts the ball and  checks the runner"/>
          <p:cNvSpPr txBox="1"/>
          <p:nvPr/>
        </p:nvSpPr>
        <p:spPr>
          <a:xfrm>
            <a:off x="8636000" y="6985000"/>
            <a:ext cx="2857500" cy="1197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If so directed:</a:t>
            </a:r>
            <a:br/>
            <a:r>
              <a:t>5 cuts the ball </a:t>
            </a:r>
            <a:r>
              <a:rPr u="sng"/>
              <a:t>and</a:t>
            </a:r>
            <a:r>
              <a:t> </a:t>
            </a:r>
            <a:br/>
            <a:r>
              <a:t>checks the runner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path" nodeType="clickEffect" presetSubtype="0" presetID="-1" grpId="1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-0.059570 0.233073" origin="layout" pathEditMode="relative">
                                      <p:cBhvr>
                                        <p:cTn id="6" dur="1000" fill="hold"/>
                                        <p:tgtEl>
                                          <p:spTgt spid="7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8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759" name="Covers homeplate"/>
          <p:cNvSpPr txBox="1"/>
          <p:nvPr/>
        </p:nvSpPr>
        <p:spPr>
          <a:xfrm>
            <a:off x="10072700" y="71095"/>
            <a:ext cx="276697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homeplate</a:t>
            </a:r>
          </a:p>
        </p:txBody>
      </p:sp>
      <p:sp>
        <p:nvSpPr>
          <p:cNvPr id="760" name="Takes homeplate"/>
          <p:cNvSpPr txBox="1"/>
          <p:nvPr/>
        </p:nvSpPr>
        <p:spPr>
          <a:xfrm>
            <a:off x="10072699" y="603305"/>
            <a:ext cx="258013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homeplate</a:t>
            </a:r>
          </a:p>
        </p:txBody>
      </p:sp>
      <p:sp>
        <p:nvSpPr>
          <p:cNvPr id="761" name="..."/>
          <p:cNvSpPr txBox="1"/>
          <p:nvPr/>
        </p:nvSpPr>
        <p:spPr>
          <a:xfrm>
            <a:off x="10072699" y="2732142"/>
            <a:ext cx="36850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...</a:t>
            </a:r>
          </a:p>
        </p:txBody>
      </p:sp>
      <p:sp>
        <p:nvSpPr>
          <p:cNvPr id="762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763" name="Covers 2nd base"/>
          <p:cNvSpPr txBox="1"/>
          <p:nvPr/>
        </p:nvSpPr>
        <p:spPr>
          <a:xfrm>
            <a:off x="10072699" y="4328770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764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765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766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767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768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769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770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771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772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773" name="1"/>
          <p:cNvSpPr txBox="1"/>
          <p:nvPr/>
        </p:nvSpPr>
        <p:spPr>
          <a:xfrm>
            <a:off x="50524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774" name="2"/>
          <p:cNvSpPr txBox="1"/>
          <p:nvPr/>
        </p:nvSpPr>
        <p:spPr>
          <a:xfrm>
            <a:off x="4760315" y="8214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775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776" name="4"/>
          <p:cNvSpPr txBox="1"/>
          <p:nvPr/>
        </p:nvSpPr>
        <p:spPr>
          <a:xfrm>
            <a:off x="4734915" y="32135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777" name="5"/>
          <p:cNvSpPr txBox="1"/>
          <p:nvPr/>
        </p:nvSpPr>
        <p:spPr>
          <a:xfrm>
            <a:off x="3210915" y="5497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778" name="6"/>
          <p:cNvSpPr txBox="1"/>
          <p:nvPr/>
        </p:nvSpPr>
        <p:spPr>
          <a:xfrm>
            <a:off x="2004415" y="5992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779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780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781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782" name="Circle"/>
          <p:cNvSpPr/>
          <p:nvPr/>
        </p:nvSpPr>
        <p:spPr>
          <a:xfrm>
            <a:off x="6781800" y="54229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83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84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85" name="Circle"/>
          <p:cNvSpPr/>
          <p:nvPr/>
        </p:nvSpPr>
        <p:spPr>
          <a:xfrm>
            <a:off x="2794000" y="6940283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86" name="Takes cutoff pos."/>
          <p:cNvSpPr txBox="1"/>
          <p:nvPr/>
        </p:nvSpPr>
        <p:spPr>
          <a:xfrm>
            <a:off x="10072699" y="2197099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787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788" name="Covers 7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7</a:t>
            </a:r>
          </a:p>
        </p:txBody>
      </p:sp>
      <p:sp>
        <p:nvSpPr>
          <p:cNvPr id="789" name="Line"/>
          <p:cNvSpPr/>
          <p:nvPr/>
        </p:nvSpPr>
        <p:spPr>
          <a:xfrm flipH="1">
            <a:off x="2232353" y="1172053"/>
            <a:ext cx="2439420" cy="161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90" name="Covers 2nd base"/>
          <p:cNvSpPr txBox="1"/>
          <p:nvPr/>
        </p:nvSpPr>
        <p:spPr>
          <a:xfrm>
            <a:off x="10072699" y="1135514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791" name="Line"/>
          <p:cNvSpPr/>
          <p:nvPr/>
        </p:nvSpPr>
        <p:spPr>
          <a:xfrm flipH="1" flipV="1">
            <a:off x="7207035" y="4521069"/>
            <a:ext cx="61026" cy="6566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92" name="Line"/>
          <p:cNvSpPr/>
          <p:nvPr/>
        </p:nvSpPr>
        <p:spPr>
          <a:xfrm flipH="1" flipV="1">
            <a:off x="6246555" y="2696109"/>
            <a:ext cx="1661226" cy="3645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93" name="Line"/>
          <p:cNvSpPr/>
          <p:nvPr/>
        </p:nvSpPr>
        <p:spPr>
          <a:xfrm>
            <a:off x="6169189" y="4797589"/>
            <a:ext cx="652952" cy="652952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94" name="Line"/>
          <p:cNvSpPr/>
          <p:nvPr/>
        </p:nvSpPr>
        <p:spPr>
          <a:xfrm flipH="1" flipV="1">
            <a:off x="7024184" y="5665284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95" name="Line"/>
          <p:cNvSpPr/>
          <p:nvPr/>
        </p:nvSpPr>
        <p:spPr>
          <a:xfrm>
            <a:off x="2393313" y="6533513"/>
            <a:ext cx="415628" cy="415627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96" name="Line"/>
          <p:cNvSpPr/>
          <p:nvPr/>
        </p:nvSpPr>
        <p:spPr>
          <a:xfrm flipH="1" flipV="1">
            <a:off x="3010984" y="7163883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97" name="Line"/>
          <p:cNvSpPr/>
          <p:nvPr/>
        </p:nvSpPr>
        <p:spPr>
          <a:xfrm>
            <a:off x="2298699" y="3467099"/>
            <a:ext cx="902053" cy="1794411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98" name="X"/>
          <p:cNvSpPr txBox="1"/>
          <p:nvPr/>
        </p:nvSpPr>
        <p:spPr>
          <a:xfrm>
            <a:off x="3101345" y="5166970"/>
            <a:ext cx="317603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X</a:t>
            </a:r>
          </a:p>
        </p:txBody>
      </p:sp>
      <p:sp>
        <p:nvSpPr>
          <p:cNvPr id="799" name="If so directed: 5 cuts the ball and  checks the runners/ throws whereto directed"/>
          <p:cNvSpPr txBox="1"/>
          <p:nvPr/>
        </p:nvSpPr>
        <p:spPr>
          <a:xfrm>
            <a:off x="8636000" y="6985000"/>
            <a:ext cx="3664611" cy="19342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If so directed:</a:t>
            </a:r>
            <a:br/>
            <a:r>
              <a:t>5 cuts the ball </a:t>
            </a:r>
            <a:r>
              <a:rPr u="sng"/>
              <a:t>and</a:t>
            </a:r>
            <a:r>
              <a:t> </a:t>
            </a:r>
            <a:br/>
            <a:r>
              <a:t>checks the runners/</a:t>
            </a:r>
            <a:br/>
            <a:r>
              <a:t>throws whereto directed</a:t>
            </a:r>
            <a:br/>
          </a:p>
        </p:txBody>
      </p:sp>
      <p:sp>
        <p:nvSpPr>
          <p:cNvPr id="800" name="Line"/>
          <p:cNvSpPr/>
          <p:nvPr/>
        </p:nvSpPr>
        <p:spPr>
          <a:xfrm flipV="1">
            <a:off x="3467099" y="3637891"/>
            <a:ext cx="1293217" cy="1621892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01" name="Line"/>
          <p:cNvSpPr/>
          <p:nvPr/>
        </p:nvSpPr>
        <p:spPr>
          <a:xfrm flipH="1">
            <a:off x="2283463" y="5480271"/>
            <a:ext cx="775028" cy="571828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02" name="Line"/>
          <p:cNvSpPr/>
          <p:nvPr/>
        </p:nvSpPr>
        <p:spPr>
          <a:xfrm>
            <a:off x="3479799" y="5399482"/>
            <a:ext cx="3680818" cy="702210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03" name="Line"/>
          <p:cNvSpPr/>
          <p:nvPr/>
        </p:nvSpPr>
        <p:spPr>
          <a:xfrm>
            <a:off x="3479799" y="5855135"/>
            <a:ext cx="1219553" cy="2467510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path" nodeType="clickEffect" presetSubtype="0" presetID="-1" grpId="1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-0.059570 0.233073" origin="layout" pathEditMode="relative">
                                      <p:cBhvr>
                                        <p:cTn id="6" dur="1000" fill="hold"/>
                                        <p:tgtEl>
                                          <p:spTgt spid="7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123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124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125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126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127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128" name="Center Fielder"/>
          <p:cNvSpPr txBox="1"/>
          <p:nvPr/>
        </p:nvSpPr>
        <p:spPr>
          <a:xfrm>
            <a:off x="10072699" y="3796561"/>
            <a:ext cx="217414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Center Fielder</a:t>
            </a:r>
          </a:p>
        </p:txBody>
      </p:sp>
      <p:sp>
        <p:nvSpPr>
          <p:cNvPr id="129" name="Left Fielder"/>
          <p:cNvSpPr txBox="1"/>
          <p:nvPr/>
        </p:nvSpPr>
        <p:spPr>
          <a:xfrm>
            <a:off x="100726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Left Fielder</a:t>
            </a:r>
          </a:p>
        </p:txBody>
      </p:sp>
      <p:sp>
        <p:nvSpPr>
          <p:cNvPr id="130" name="Right Fielder"/>
          <p:cNvSpPr txBox="1"/>
          <p:nvPr/>
        </p:nvSpPr>
        <p:spPr>
          <a:xfrm>
            <a:off x="10072699" y="4328770"/>
            <a:ext cx="196474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Right Fielder</a:t>
            </a:r>
          </a:p>
        </p:txBody>
      </p:sp>
      <p:sp>
        <p:nvSpPr>
          <p:cNvPr id="131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32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33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34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35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36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37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38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39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140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41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42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43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44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45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46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47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48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149" name="Base hit in left field. Runner on third scores."/>
          <p:cNvSpPr txBox="1"/>
          <p:nvPr/>
        </p:nvSpPr>
        <p:spPr>
          <a:xfrm>
            <a:off x="8636965" y="6989817"/>
            <a:ext cx="3518612" cy="82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Base hit in left field.</a:t>
            </a:r>
            <a:br/>
            <a:r>
              <a:t>Runner on third scores.</a:t>
            </a:r>
          </a:p>
        </p:txBody>
      </p:sp>
      <p:sp>
        <p:nvSpPr>
          <p:cNvPr id="150" name="Circle"/>
          <p:cNvSpPr/>
          <p:nvPr/>
        </p:nvSpPr>
        <p:spPr>
          <a:xfrm>
            <a:off x="2019300" y="61087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1" name="Line"/>
          <p:cNvSpPr/>
          <p:nvPr/>
        </p:nvSpPr>
        <p:spPr>
          <a:xfrm flipH="1" flipV="1">
            <a:off x="2278415" y="6326705"/>
            <a:ext cx="2649186" cy="2649185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2" name="Line"/>
          <p:cNvSpPr/>
          <p:nvPr/>
        </p:nvSpPr>
        <p:spPr>
          <a:xfrm flipH="1" flipV="1">
            <a:off x="2248033" y="3486742"/>
            <a:ext cx="2679568" cy="5489148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3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56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157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158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159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160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161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162" name="Center Fielder"/>
          <p:cNvSpPr txBox="1"/>
          <p:nvPr/>
        </p:nvSpPr>
        <p:spPr>
          <a:xfrm>
            <a:off x="10072699" y="3796561"/>
            <a:ext cx="217414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Center Fielder</a:t>
            </a:r>
          </a:p>
        </p:txBody>
      </p:sp>
      <p:sp>
        <p:nvSpPr>
          <p:cNvPr id="163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164" name="Right Fielder"/>
          <p:cNvSpPr txBox="1"/>
          <p:nvPr/>
        </p:nvSpPr>
        <p:spPr>
          <a:xfrm>
            <a:off x="10072699" y="4328770"/>
            <a:ext cx="196474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Right Fielder</a:t>
            </a:r>
          </a:p>
        </p:txBody>
      </p:sp>
      <p:sp>
        <p:nvSpPr>
          <p:cNvPr id="165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66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67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68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69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70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71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72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73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174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75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76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77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78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79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80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81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82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183" name="Batter rounds first base."/>
          <p:cNvSpPr txBox="1"/>
          <p:nvPr/>
        </p:nvSpPr>
        <p:spPr>
          <a:xfrm>
            <a:off x="8636000" y="6984999"/>
            <a:ext cx="363717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1"/>
                </a:solidFill>
              </a:defRPr>
            </a:lvl1pPr>
          </a:lstStyle>
          <a:p>
            <a:pPr/>
            <a:r>
              <a:t>Batter rounds first base.</a:t>
            </a:r>
          </a:p>
        </p:txBody>
      </p:sp>
      <p:sp>
        <p:nvSpPr>
          <p:cNvPr id="184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5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6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7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8" name="Circle"/>
          <p:cNvSpPr/>
          <p:nvPr/>
        </p:nvSpPr>
        <p:spPr>
          <a:xfrm>
            <a:off x="4775200" y="3329781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91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192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193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194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195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196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197" name="Center Fielder"/>
          <p:cNvSpPr txBox="1"/>
          <p:nvPr/>
        </p:nvSpPr>
        <p:spPr>
          <a:xfrm>
            <a:off x="10072699" y="3796561"/>
            <a:ext cx="217414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Center Fielder</a:t>
            </a:r>
          </a:p>
        </p:txBody>
      </p:sp>
      <p:sp>
        <p:nvSpPr>
          <p:cNvPr id="198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199" name="Right Fielder"/>
          <p:cNvSpPr txBox="1"/>
          <p:nvPr/>
        </p:nvSpPr>
        <p:spPr>
          <a:xfrm>
            <a:off x="10072699" y="4328770"/>
            <a:ext cx="196474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Right Fielder</a:t>
            </a:r>
          </a:p>
        </p:txBody>
      </p:sp>
      <p:sp>
        <p:nvSpPr>
          <p:cNvPr id="200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01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02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03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04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05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06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07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08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09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10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11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12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13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14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15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16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17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18" name="Batter rounds first base. Runner rounds third base."/>
          <p:cNvSpPr txBox="1"/>
          <p:nvPr/>
        </p:nvSpPr>
        <p:spPr>
          <a:xfrm>
            <a:off x="8636000" y="6985000"/>
            <a:ext cx="3885591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Batter rounds first base.</a:t>
            </a:r>
            <a:br/>
            <a:r>
              <a:t>Runner rounds third base.</a:t>
            </a:r>
          </a:p>
        </p:txBody>
      </p:sp>
      <p:sp>
        <p:nvSpPr>
          <p:cNvPr id="219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0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1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2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3" name="Circle"/>
          <p:cNvSpPr/>
          <p:nvPr/>
        </p:nvSpPr>
        <p:spPr>
          <a:xfrm>
            <a:off x="4775200" y="3329781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4" name="Line"/>
          <p:cNvSpPr/>
          <p:nvPr/>
        </p:nvSpPr>
        <p:spPr>
          <a:xfrm rot="10800000">
            <a:off x="2331520" y="3632656"/>
            <a:ext cx="2454662" cy="33427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6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227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228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229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230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231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232" name="Center Fielder"/>
          <p:cNvSpPr txBox="1"/>
          <p:nvPr/>
        </p:nvSpPr>
        <p:spPr>
          <a:xfrm>
            <a:off x="10072699" y="3796561"/>
            <a:ext cx="217414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Center Fielder</a:t>
            </a:r>
          </a:p>
        </p:txBody>
      </p:sp>
      <p:sp>
        <p:nvSpPr>
          <p:cNvPr id="233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234" name="Right Fielder"/>
          <p:cNvSpPr txBox="1"/>
          <p:nvPr/>
        </p:nvSpPr>
        <p:spPr>
          <a:xfrm>
            <a:off x="10072699" y="4328770"/>
            <a:ext cx="196474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Right Fielder</a:t>
            </a:r>
          </a:p>
        </p:txBody>
      </p:sp>
      <p:sp>
        <p:nvSpPr>
          <p:cNvPr id="235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36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37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38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39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40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41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42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43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44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45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46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47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48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49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50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51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52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53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4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5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6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7" name="Circle"/>
          <p:cNvSpPr/>
          <p:nvPr/>
        </p:nvSpPr>
        <p:spPr>
          <a:xfrm>
            <a:off x="4775200" y="3329781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8" name="Line"/>
          <p:cNvSpPr/>
          <p:nvPr/>
        </p:nvSpPr>
        <p:spPr>
          <a:xfrm rot="10800000">
            <a:off x="2331520" y="3632656"/>
            <a:ext cx="2454662" cy="33427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9" name="Takes cutoff pos."/>
          <p:cNvSpPr txBox="1"/>
          <p:nvPr/>
        </p:nvSpPr>
        <p:spPr>
          <a:xfrm>
            <a:off x="10072699" y="2197099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260" name="Line"/>
          <p:cNvSpPr/>
          <p:nvPr/>
        </p:nvSpPr>
        <p:spPr>
          <a:xfrm>
            <a:off x="2329353" y="5427210"/>
            <a:ext cx="898873" cy="27940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2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263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264" name="Takes homeplate"/>
          <p:cNvSpPr txBox="1"/>
          <p:nvPr/>
        </p:nvSpPr>
        <p:spPr>
          <a:xfrm>
            <a:off x="10072699" y="603305"/>
            <a:ext cx="258013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homeplate</a:t>
            </a:r>
          </a:p>
        </p:txBody>
      </p:sp>
      <p:sp>
        <p:nvSpPr>
          <p:cNvPr id="265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266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267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268" name="Center Fielder"/>
          <p:cNvSpPr txBox="1"/>
          <p:nvPr/>
        </p:nvSpPr>
        <p:spPr>
          <a:xfrm>
            <a:off x="10072699" y="3796561"/>
            <a:ext cx="217414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Center Fielder</a:t>
            </a:r>
          </a:p>
        </p:txBody>
      </p:sp>
      <p:sp>
        <p:nvSpPr>
          <p:cNvPr id="269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270" name="Right Fielder"/>
          <p:cNvSpPr txBox="1"/>
          <p:nvPr/>
        </p:nvSpPr>
        <p:spPr>
          <a:xfrm>
            <a:off x="10072699" y="4328770"/>
            <a:ext cx="196474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Right Fielder</a:t>
            </a:r>
          </a:p>
        </p:txBody>
      </p:sp>
      <p:sp>
        <p:nvSpPr>
          <p:cNvPr id="271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72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73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74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75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76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77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78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79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80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81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82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83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84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85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86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87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88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89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0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1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2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3" name="Circle"/>
          <p:cNvSpPr/>
          <p:nvPr/>
        </p:nvSpPr>
        <p:spPr>
          <a:xfrm>
            <a:off x="4775200" y="3329781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4" name="Line"/>
          <p:cNvSpPr/>
          <p:nvPr/>
        </p:nvSpPr>
        <p:spPr>
          <a:xfrm rot="10800000">
            <a:off x="2331520" y="3632656"/>
            <a:ext cx="2454662" cy="33427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5" name="Takes cutoff pos."/>
          <p:cNvSpPr txBox="1"/>
          <p:nvPr/>
        </p:nvSpPr>
        <p:spPr>
          <a:xfrm>
            <a:off x="10072699" y="2197099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296" name="Line"/>
          <p:cNvSpPr/>
          <p:nvPr/>
        </p:nvSpPr>
        <p:spPr>
          <a:xfrm>
            <a:off x="2329353" y="5427210"/>
            <a:ext cx="898873" cy="27940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7" name="Line"/>
          <p:cNvSpPr/>
          <p:nvPr/>
        </p:nvSpPr>
        <p:spPr>
          <a:xfrm flipV="1">
            <a:off x="4898021" y="8451082"/>
            <a:ext cx="10226" cy="4101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8" name="Catcher directs third baser  to the correct cutoff position."/>
          <p:cNvSpPr txBox="1"/>
          <p:nvPr/>
        </p:nvSpPr>
        <p:spPr>
          <a:xfrm>
            <a:off x="8636000" y="6985000"/>
            <a:ext cx="4355288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Catcher directs third baser </a:t>
            </a:r>
            <a:br/>
            <a:r>
              <a:t>to the correct cutoff position.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0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01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302" name="Takes homeplate"/>
          <p:cNvSpPr txBox="1"/>
          <p:nvPr/>
        </p:nvSpPr>
        <p:spPr>
          <a:xfrm>
            <a:off x="10072699" y="603305"/>
            <a:ext cx="258013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homeplate</a:t>
            </a:r>
          </a:p>
        </p:txBody>
      </p:sp>
      <p:sp>
        <p:nvSpPr>
          <p:cNvPr id="303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304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305" name="Center Fielder"/>
          <p:cNvSpPr txBox="1"/>
          <p:nvPr/>
        </p:nvSpPr>
        <p:spPr>
          <a:xfrm>
            <a:off x="10072699" y="3796561"/>
            <a:ext cx="217414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Center Fielder</a:t>
            </a:r>
          </a:p>
        </p:txBody>
      </p:sp>
      <p:sp>
        <p:nvSpPr>
          <p:cNvPr id="306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307" name="Right Fielder"/>
          <p:cNvSpPr txBox="1"/>
          <p:nvPr/>
        </p:nvSpPr>
        <p:spPr>
          <a:xfrm>
            <a:off x="10072699" y="4328770"/>
            <a:ext cx="196474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Right Fielder</a:t>
            </a:r>
          </a:p>
        </p:txBody>
      </p:sp>
      <p:sp>
        <p:nvSpPr>
          <p:cNvPr id="308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09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10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11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12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13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14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15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16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17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18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19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20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21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22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23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24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25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26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27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28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29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0" name="Circle"/>
          <p:cNvSpPr/>
          <p:nvPr/>
        </p:nvSpPr>
        <p:spPr>
          <a:xfrm>
            <a:off x="4775200" y="3329781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1" name="Line"/>
          <p:cNvSpPr/>
          <p:nvPr/>
        </p:nvSpPr>
        <p:spPr>
          <a:xfrm rot="10800000">
            <a:off x="2331520" y="3632656"/>
            <a:ext cx="2454662" cy="33427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2" name="Takes cutoff pos."/>
          <p:cNvSpPr txBox="1"/>
          <p:nvPr/>
        </p:nvSpPr>
        <p:spPr>
          <a:xfrm>
            <a:off x="10072699" y="2197099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333" name="Line"/>
          <p:cNvSpPr/>
          <p:nvPr/>
        </p:nvSpPr>
        <p:spPr>
          <a:xfrm>
            <a:off x="2329353" y="5427210"/>
            <a:ext cx="898873" cy="27940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4" name="Line"/>
          <p:cNvSpPr/>
          <p:nvPr/>
        </p:nvSpPr>
        <p:spPr>
          <a:xfrm flipV="1">
            <a:off x="4898021" y="8451082"/>
            <a:ext cx="10226" cy="4101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5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336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8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39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340" name="Takes homeplate"/>
          <p:cNvSpPr txBox="1"/>
          <p:nvPr/>
        </p:nvSpPr>
        <p:spPr>
          <a:xfrm>
            <a:off x="10072699" y="603305"/>
            <a:ext cx="258013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homeplate</a:t>
            </a:r>
          </a:p>
        </p:txBody>
      </p:sp>
      <p:sp>
        <p:nvSpPr>
          <p:cNvPr id="341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342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343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344" name="Right Fielder"/>
          <p:cNvSpPr txBox="1"/>
          <p:nvPr/>
        </p:nvSpPr>
        <p:spPr>
          <a:xfrm>
            <a:off x="10072699" y="4328770"/>
            <a:ext cx="196474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Right Fielder</a:t>
            </a:r>
          </a:p>
        </p:txBody>
      </p:sp>
      <p:sp>
        <p:nvSpPr>
          <p:cNvPr id="345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46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47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48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49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50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51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52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53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54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55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56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57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58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59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60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61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62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63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64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65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66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67" name="Circle"/>
          <p:cNvSpPr/>
          <p:nvPr/>
        </p:nvSpPr>
        <p:spPr>
          <a:xfrm>
            <a:off x="4775200" y="3329781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68" name="Line"/>
          <p:cNvSpPr/>
          <p:nvPr/>
        </p:nvSpPr>
        <p:spPr>
          <a:xfrm rot="10800000">
            <a:off x="2331520" y="3632656"/>
            <a:ext cx="2454662" cy="33427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69" name="Takes cutoff pos."/>
          <p:cNvSpPr txBox="1"/>
          <p:nvPr/>
        </p:nvSpPr>
        <p:spPr>
          <a:xfrm>
            <a:off x="10072699" y="2197099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370" name="Line"/>
          <p:cNvSpPr/>
          <p:nvPr/>
        </p:nvSpPr>
        <p:spPr>
          <a:xfrm>
            <a:off x="2329353" y="5427210"/>
            <a:ext cx="898873" cy="27940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1" name="Line"/>
          <p:cNvSpPr/>
          <p:nvPr/>
        </p:nvSpPr>
        <p:spPr>
          <a:xfrm flipV="1">
            <a:off x="4898021" y="8451082"/>
            <a:ext cx="10226" cy="4101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2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373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4" name="Covers 7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7</a:t>
            </a:r>
          </a:p>
        </p:txBody>
      </p:sp>
      <p:sp>
        <p:nvSpPr>
          <p:cNvPr id="375" name="Line"/>
          <p:cNvSpPr/>
          <p:nvPr/>
        </p:nvSpPr>
        <p:spPr>
          <a:xfrm flipH="1">
            <a:off x="2232353" y="1172053"/>
            <a:ext cx="2439420" cy="161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7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78" name="Covers homeplate"/>
          <p:cNvSpPr txBox="1"/>
          <p:nvPr/>
        </p:nvSpPr>
        <p:spPr>
          <a:xfrm>
            <a:off x="10072700" y="71095"/>
            <a:ext cx="276697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homeplate</a:t>
            </a:r>
          </a:p>
        </p:txBody>
      </p:sp>
      <p:sp>
        <p:nvSpPr>
          <p:cNvPr id="379" name="Takes homeplate"/>
          <p:cNvSpPr txBox="1"/>
          <p:nvPr/>
        </p:nvSpPr>
        <p:spPr>
          <a:xfrm>
            <a:off x="10072699" y="603305"/>
            <a:ext cx="258013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homeplate</a:t>
            </a:r>
          </a:p>
        </p:txBody>
      </p:sp>
      <p:sp>
        <p:nvSpPr>
          <p:cNvPr id="380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381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382" name="Right Fielder"/>
          <p:cNvSpPr txBox="1"/>
          <p:nvPr/>
        </p:nvSpPr>
        <p:spPr>
          <a:xfrm>
            <a:off x="10072699" y="4328770"/>
            <a:ext cx="196474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Right Fielder</a:t>
            </a:r>
          </a:p>
        </p:txBody>
      </p:sp>
      <p:sp>
        <p:nvSpPr>
          <p:cNvPr id="383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84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85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86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87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88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89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90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91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92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93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94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95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96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97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98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99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400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401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2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3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4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5" name="Circle"/>
          <p:cNvSpPr/>
          <p:nvPr/>
        </p:nvSpPr>
        <p:spPr>
          <a:xfrm>
            <a:off x="4775200" y="3329781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6" name="Line"/>
          <p:cNvSpPr/>
          <p:nvPr/>
        </p:nvSpPr>
        <p:spPr>
          <a:xfrm rot="10800000">
            <a:off x="2331520" y="3632656"/>
            <a:ext cx="2454662" cy="33427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7" name="Takes cutoff pos."/>
          <p:cNvSpPr txBox="1"/>
          <p:nvPr/>
        </p:nvSpPr>
        <p:spPr>
          <a:xfrm>
            <a:off x="10072699" y="2197099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408" name="Line"/>
          <p:cNvSpPr/>
          <p:nvPr/>
        </p:nvSpPr>
        <p:spPr>
          <a:xfrm>
            <a:off x="2329353" y="5427210"/>
            <a:ext cx="898873" cy="27940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9" name="Line"/>
          <p:cNvSpPr/>
          <p:nvPr/>
        </p:nvSpPr>
        <p:spPr>
          <a:xfrm flipV="1">
            <a:off x="4898021" y="8451082"/>
            <a:ext cx="10226" cy="4101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0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411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2" name="Covers 7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7</a:t>
            </a:r>
          </a:p>
        </p:txBody>
      </p:sp>
      <p:sp>
        <p:nvSpPr>
          <p:cNvPr id="413" name="Line"/>
          <p:cNvSpPr/>
          <p:nvPr/>
        </p:nvSpPr>
        <p:spPr>
          <a:xfrm flipH="1">
            <a:off x="2232353" y="1172053"/>
            <a:ext cx="2439420" cy="161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4" name="Line"/>
          <p:cNvSpPr/>
          <p:nvPr/>
        </p:nvSpPr>
        <p:spPr>
          <a:xfrm flipH="1">
            <a:off x="4625069" y="6330182"/>
            <a:ext cx="199820" cy="335791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5" name="3 keeps an eye on the runner.  Ready to take 1e base.  Takes cutoff position if 5  doesn't make it."/>
          <p:cNvSpPr txBox="1"/>
          <p:nvPr/>
        </p:nvSpPr>
        <p:spPr>
          <a:xfrm>
            <a:off x="8636000" y="6985000"/>
            <a:ext cx="4371747" cy="23025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3 keeps an eye on the runner.</a:t>
            </a:r>
            <a:br/>
            <a:br/>
            <a:r>
              <a:t>Ready to take 1e base.</a:t>
            </a:r>
            <a:br/>
            <a:br/>
            <a:r>
              <a:t>Takes cutoff position if 5 </a:t>
            </a:r>
            <a:br/>
            <a:r>
              <a:t>doesn't make it.</a:t>
            </a:r>
          </a:p>
        </p:txBody>
      </p:sp>
      <p:sp>
        <p:nvSpPr>
          <p:cNvPr id="416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