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se hit in Right Field Runner on 2nd ba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Base hit in Right Field</a:t>
            </a:r>
            <a:br/>
            <a:r>
              <a:t>Runner on 2nd base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20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421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422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423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2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2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2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2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2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2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3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3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3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3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3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3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3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3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4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4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42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3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4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5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6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7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8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9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50" name="Line"/>
          <p:cNvSpPr/>
          <p:nvPr/>
        </p:nvSpPr>
        <p:spPr>
          <a:xfrm flipH="1">
            <a:off x="6645835" y="5411030"/>
            <a:ext cx="480126" cy="4355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1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452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3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454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5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56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7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58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61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462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463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6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6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6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6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6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6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7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7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7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7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7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7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7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7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7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7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8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8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82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3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4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5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6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7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8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9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90" name="Line"/>
          <p:cNvSpPr/>
          <p:nvPr/>
        </p:nvSpPr>
        <p:spPr>
          <a:xfrm flipH="1">
            <a:off x="6645835" y="5411030"/>
            <a:ext cx="480126" cy="4355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1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492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3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494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5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96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7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98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9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00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03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504" name="Covers 3rd base"/>
          <p:cNvSpPr txBox="1"/>
          <p:nvPr/>
        </p:nvSpPr>
        <p:spPr>
          <a:xfrm>
            <a:off x="10072699" y="3264351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05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0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0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0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0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1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1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1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1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1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1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1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1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1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1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2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2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2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2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2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6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7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8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9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0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1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32" name="Line"/>
          <p:cNvSpPr/>
          <p:nvPr/>
        </p:nvSpPr>
        <p:spPr>
          <a:xfrm flipH="1">
            <a:off x="6645835" y="5411030"/>
            <a:ext cx="480126" cy="4355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3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534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5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536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7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38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9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40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1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42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3" name="Line"/>
          <p:cNvSpPr/>
          <p:nvPr/>
        </p:nvSpPr>
        <p:spPr>
          <a:xfrm>
            <a:off x="1402253" y="3392321"/>
            <a:ext cx="276573" cy="199390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46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547" name="Covers 3rd base"/>
          <p:cNvSpPr txBox="1"/>
          <p:nvPr/>
        </p:nvSpPr>
        <p:spPr>
          <a:xfrm>
            <a:off x="10072699" y="3264351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48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4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5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5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5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5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5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5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5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5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58" name="1"/>
          <p:cNvSpPr txBox="1"/>
          <p:nvPr/>
        </p:nvSpPr>
        <p:spPr>
          <a:xfrm>
            <a:off x="5065115" y="9091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59" name="2"/>
          <p:cNvSpPr txBox="1"/>
          <p:nvPr/>
        </p:nvSpPr>
        <p:spPr>
          <a:xfrm>
            <a:off x="4760315" y="8202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60" name="3"/>
          <p:cNvSpPr txBox="1"/>
          <p:nvPr/>
        </p:nvSpPr>
        <p:spPr>
          <a:xfrm>
            <a:off x="6383403" y="5564227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6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6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6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6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6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6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67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8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9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0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71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572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573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74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5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76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7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78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9" name="Line"/>
          <p:cNvSpPr/>
          <p:nvPr/>
        </p:nvSpPr>
        <p:spPr>
          <a:xfrm>
            <a:off x="1402253" y="3392321"/>
            <a:ext cx="276573" cy="199390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0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1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585" name="Covers 3rd base"/>
          <p:cNvSpPr txBox="1"/>
          <p:nvPr/>
        </p:nvSpPr>
        <p:spPr>
          <a:xfrm>
            <a:off x="10072699" y="3264351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86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8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8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8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9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9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9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9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9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9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96" name="1"/>
          <p:cNvSpPr txBox="1"/>
          <p:nvPr/>
        </p:nvSpPr>
        <p:spPr>
          <a:xfrm>
            <a:off x="5065115" y="9091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97" name="2"/>
          <p:cNvSpPr txBox="1"/>
          <p:nvPr/>
        </p:nvSpPr>
        <p:spPr>
          <a:xfrm>
            <a:off x="4760315" y="8202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98" name="3"/>
          <p:cNvSpPr txBox="1"/>
          <p:nvPr/>
        </p:nvSpPr>
        <p:spPr>
          <a:xfrm>
            <a:off x="6383403" y="5564227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9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0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0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0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0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0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05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6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7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8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09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610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611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12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3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14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5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616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7" name="Line"/>
          <p:cNvSpPr/>
          <p:nvPr/>
        </p:nvSpPr>
        <p:spPr>
          <a:xfrm>
            <a:off x="1402253" y="3392321"/>
            <a:ext cx="276573" cy="199390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8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9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0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1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2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3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4" name="Runners decide to advance an extra base or to return.  Runners keep an eye on the defensive play: advance on  the throw if possible"/>
          <p:cNvSpPr txBox="1"/>
          <p:nvPr/>
        </p:nvSpPr>
        <p:spPr>
          <a:xfrm>
            <a:off x="8636965" y="6985000"/>
            <a:ext cx="4162349" cy="23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Runners decide to advance</a:t>
            </a:r>
            <a:br/>
            <a:r>
              <a:t>an extra base or to return.</a:t>
            </a:r>
            <a:br/>
            <a:br/>
            <a:r>
              <a:t>Runners keep an eye on the</a:t>
            </a:r>
            <a:br/>
            <a:r>
              <a:t>defensive play: advance on </a:t>
            </a:r>
            <a:br/>
            <a:r>
              <a:t>the throw if possible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27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628" name="Covers 3rd base"/>
          <p:cNvSpPr txBox="1"/>
          <p:nvPr/>
        </p:nvSpPr>
        <p:spPr>
          <a:xfrm>
            <a:off x="10072699" y="3264351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629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3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3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3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3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3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3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3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3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3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39" name="1"/>
          <p:cNvSpPr txBox="1"/>
          <p:nvPr/>
        </p:nvSpPr>
        <p:spPr>
          <a:xfrm>
            <a:off x="5065115" y="9091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40" name="2"/>
          <p:cNvSpPr txBox="1"/>
          <p:nvPr/>
        </p:nvSpPr>
        <p:spPr>
          <a:xfrm>
            <a:off x="4760315" y="8202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41" name="3"/>
          <p:cNvSpPr txBox="1"/>
          <p:nvPr/>
        </p:nvSpPr>
        <p:spPr>
          <a:xfrm>
            <a:off x="6383403" y="5564227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4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4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4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4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4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4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48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9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0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1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52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653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654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55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6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57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8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659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0" name="Line"/>
          <p:cNvSpPr/>
          <p:nvPr/>
        </p:nvSpPr>
        <p:spPr>
          <a:xfrm>
            <a:off x="1402253" y="3392321"/>
            <a:ext cx="276573" cy="199390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1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2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3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4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5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6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7" name="9 throws home"/>
          <p:cNvSpPr txBox="1"/>
          <p:nvPr/>
        </p:nvSpPr>
        <p:spPr>
          <a:xfrm>
            <a:off x="8636000" y="6985000"/>
            <a:ext cx="227045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9 throws home</a:t>
            </a:r>
          </a:p>
        </p:txBody>
      </p:sp>
      <p:sp>
        <p:nvSpPr>
          <p:cNvPr id="668" name="Line"/>
          <p:cNvSpPr/>
          <p:nvPr/>
        </p:nvSpPr>
        <p:spPr>
          <a:xfrm flipV="1">
            <a:off x="4927600" y="3711410"/>
            <a:ext cx="2768601" cy="448150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71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672" name="Covers 3rd base"/>
          <p:cNvSpPr txBox="1"/>
          <p:nvPr/>
        </p:nvSpPr>
        <p:spPr>
          <a:xfrm>
            <a:off x="10072699" y="3264351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673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7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7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7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7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7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7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8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8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8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83" name="1"/>
          <p:cNvSpPr txBox="1"/>
          <p:nvPr/>
        </p:nvSpPr>
        <p:spPr>
          <a:xfrm>
            <a:off x="5065115" y="9091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84" name="2"/>
          <p:cNvSpPr txBox="1"/>
          <p:nvPr/>
        </p:nvSpPr>
        <p:spPr>
          <a:xfrm>
            <a:off x="4760315" y="8202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85" name="3"/>
          <p:cNvSpPr txBox="1"/>
          <p:nvPr/>
        </p:nvSpPr>
        <p:spPr>
          <a:xfrm>
            <a:off x="6383403" y="5564227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8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8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8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8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9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9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92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3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4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5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96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697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698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99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0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01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2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703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4" name="Line"/>
          <p:cNvSpPr/>
          <p:nvPr/>
        </p:nvSpPr>
        <p:spPr>
          <a:xfrm>
            <a:off x="1402253" y="3392321"/>
            <a:ext cx="276573" cy="199390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5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6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7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8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9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0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1" name="Line"/>
          <p:cNvSpPr/>
          <p:nvPr/>
        </p:nvSpPr>
        <p:spPr>
          <a:xfrm>
            <a:off x="5352609" y="3500344"/>
            <a:ext cx="2267391" cy="96767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2" name="9 throws home  ...or to 2nd base if no  action is possible at home."/>
          <p:cNvSpPr txBox="1"/>
          <p:nvPr/>
        </p:nvSpPr>
        <p:spPr>
          <a:xfrm>
            <a:off x="8636000" y="6985000"/>
            <a:ext cx="4001720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9 throws home </a:t>
            </a:r>
            <a:br/>
            <a:r>
              <a:t>...or to 2nd base if no </a:t>
            </a:r>
            <a:br/>
            <a:r>
              <a:t>action is possible at home.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15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716" name="Covers 3rd base"/>
          <p:cNvSpPr txBox="1"/>
          <p:nvPr/>
        </p:nvSpPr>
        <p:spPr>
          <a:xfrm>
            <a:off x="10072699" y="3264351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17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1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1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2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2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2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2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2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2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2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27" name="1"/>
          <p:cNvSpPr txBox="1"/>
          <p:nvPr/>
        </p:nvSpPr>
        <p:spPr>
          <a:xfrm>
            <a:off x="5065115" y="9091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28" name="2"/>
          <p:cNvSpPr txBox="1"/>
          <p:nvPr/>
        </p:nvSpPr>
        <p:spPr>
          <a:xfrm>
            <a:off x="4760315" y="8202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29" name="3"/>
          <p:cNvSpPr txBox="1"/>
          <p:nvPr/>
        </p:nvSpPr>
        <p:spPr>
          <a:xfrm>
            <a:off x="6383403" y="5564227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3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3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3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3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3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3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36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7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8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9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40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741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742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43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4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45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6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747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8" name="Line"/>
          <p:cNvSpPr/>
          <p:nvPr/>
        </p:nvSpPr>
        <p:spPr>
          <a:xfrm>
            <a:off x="1402253" y="3392321"/>
            <a:ext cx="276573" cy="199390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9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0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1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2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3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4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5" name="Line"/>
          <p:cNvSpPr/>
          <p:nvPr/>
        </p:nvSpPr>
        <p:spPr>
          <a:xfrm flipV="1">
            <a:off x="4927600" y="3711410"/>
            <a:ext cx="2768601" cy="448150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6" name="If so directed: 3 cuts the ball and  checks the runners or throws as directed"/>
          <p:cNvSpPr txBox="1"/>
          <p:nvPr/>
        </p:nvSpPr>
        <p:spPr>
          <a:xfrm>
            <a:off x="8636000" y="6985000"/>
            <a:ext cx="3298546" cy="1934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so directed:</a:t>
            </a:r>
            <a:br/>
            <a:r>
              <a:t>3 cuts the ball </a:t>
            </a:r>
            <a:r>
              <a:rPr u="sng"/>
              <a:t>and</a:t>
            </a:r>
            <a:r>
              <a:t> </a:t>
            </a:r>
            <a:br/>
            <a:r>
              <a:t>checks the runners or</a:t>
            </a:r>
            <a:br/>
            <a:r>
              <a:t>throws as directed</a:t>
            </a:r>
            <a:br/>
          </a:p>
        </p:txBody>
      </p:sp>
      <p:sp>
        <p:nvSpPr>
          <p:cNvPr id="757" name="X"/>
          <p:cNvSpPr txBox="1"/>
          <p:nvPr/>
        </p:nvSpPr>
        <p:spPr>
          <a:xfrm>
            <a:off x="6419799" y="5293970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60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761" name="Covers 3rd base"/>
          <p:cNvSpPr txBox="1"/>
          <p:nvPr/>
        </p:nvSpPr>
        <p:spPr>
          <a:xfrm>
            <a:off x="10072699" y="3264351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62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63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64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65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66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67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68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69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70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71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72" name="1"/>
          <p:cNvSpPr txBox="1"/>
          <p:nvPr/>
        </p:nvSpPr>
        <p:spPr>
          <a:xfrm>
            <a:off x="5065115" y="9091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73" name="2"/>
          <p:cNvSpPr txBox="1"/>
          <p:nvPr/>
        </p:nvSpPr>
        <p:spPr>
          <a:xfrm>
            <a:off x="4760315" y="8202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74" name="3"/>
          <p:cNvSpPr txBox="1"/>
          <p:nvPr/>
        </p:nvSpPr>
        <p:spPr>
          <a:xfrm>
            <a:off x="6383403" y="5564227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75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76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77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78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79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80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81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2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3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4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85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786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787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88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9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90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1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792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3" name="Line"/>
          <p:cNvSpPr/>
          <p:nvPr/>
        </p:nvSpPr>
        <p:spPr>
          <a:xfrm>
            <a:off x="1402253" y="3392321"/>
            <a:ext cx="276573" cy="199390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4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5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6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7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8" name="Line"/>
          <p:cNvSpPr/>
          <p:nvPr/>
        </p:nvSpPr>
        <p:spPr>
          <a:xfrm>
            <a:off x="2393313" y="6533513"/>
            <a:ext cx="415628" cy="41562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9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0" name="Line"/>
          <p:cNvSpPr/>
          <p:nvPr/>
        </p:nvSpPr>
        <p:spPr>
          <a:xfrm flipV="1">
            <a:off x="6718300" y="3711410"/>
            <a:ext cx="977901" cy="157320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1" name="X"/>
          <p:cNvSpPr txBox="1"/>
          <p:nvPr/>
        </p:nvSpPr>
        <p:spPr>
          <a:xfrm>
            <a:off x="6419799" y="5293970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802" name="3 throws to 1st, 2nd, 3rd, home or holds on to the ball."/>
          <p:cNvSpPr txBox="1"/>
          <p:nvPr/>
        </p:nvSpPr>
        <p:spPr>
          <a:xfrm>
            <a:off x="8509000" y="6985000"/>
            <a:ext cx="42678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3 throws to 1st, 2nd, 3rd,</a:t>
            </a:r>
            <a:br/>
            <a:r>
              <a:t>home or holds on to the ball.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805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806" name="Covers 3rd base"/>
          <p:cNvSpPr txBox="1"/>
          <p:nvPr/>
        </p:nvSpPr>
        <p:spPr>
          <a:xfrm>
            <a:off x="10072699" y="3264351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807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80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0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1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1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1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1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1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1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1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17" name="1"/>
          <p:cNvSpPr txBox="1"/>
          <p:nvPr/>
        </p:nvSpPr>
        <p:spPr>
          <a:xfrm>
            <a:off x="5065115" y="9091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18" name="2"/>
          <p:cNvSpPr txBox="1"/>
          <p:nvPr/>
        </p:nvSpPr>
        <p:spPr>
          <a:xfrm>
            <a:off x="4760315" y="8202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19" name="3"/>
          <p:cNvSpPr txBox="1"/>
          <p:nvPr/>
        </p:nvSpPr>
        <p:spPr>
          <a:xfrm>
            <a:off x="6383403" y="5564227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2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2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2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2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2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2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26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7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8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9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830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831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832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833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4" name="Takes 2nd base"/>
          <p:cNvSpPr txBox="1"/>
          <p:nvPr/>
        </p:nvSpPr>
        <p:spPr>
          <a:xfrm>
            <a:off x="10072699" y="2732142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835" name="Line"/>
          <p:cNvSpPr/>
          <p:nvPr/>
        </p:nvSpPr>
        <p:spPr>
          <a:xfrm flipV="1">
            <a:off x="3149600" y="3521609"/>
            <a:ext cx="1374075" cy="4153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6" name="Takes 1st base"/>
          <p:cNvSpPr txBox="1"/>
          <p:nvPr/>
        </p:nvSpPr>
        <p:spPr>
          <a:xfrm>
            <a:off x="10072699" y="1667723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837" name="Line"/>
          <p:cNvSpPr/>
          <p:nvPr/>
        </p:nvSpPr>
        <p:spPr>
          <a:xfrm>
            <a:off x="6781800" y="4165599"/>
            <a:ext cx="942275" cy="16166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8" name="Line"/>
          <p:cNvSpPr/>
          <p:nvPr/>
        </p:nvSpPr>
        <p:spPr>
          <a:xfrm>
            <a:off x="1402253" y="3392321"/>
            <a:ext cx="276573" cy="199390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9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0" name="Circle"/>
          <p:cNvSpPr/>
          <p:nvPr/>
        </p:nvSpPr>
        <p:spPr>
          <a:xfrm>
            <a:off x="2794000" y="6940283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1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2" name="Line"/>
          <p:cNvSpPr/>
          <p:nvPr/>
        </p:nvSpPr>
        <p:spPr>
          <a:xfrm flipH="1" flipV="1">
            <a:off x="3010984" y="7163883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3" name="Line"/>
          <p:cNvSpPr/>
          <p:nvPr/>
        </p:nvSpPr>
        <p:spPr>
          <a:xfrm flipV="1">
            <a:off x="2578100" y="5806910"/>
            <a:ext cx="3784600" cy="37940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4" name="Never throw behind the  runner if he's not returning."/>
          <p:cNvSpPr txBox="1"/>
          <p:nvPr/>
        </p:nvSpPr>
        <p:spPr>
          <a:xfrm>
            <a:off x="8636000" y="6985000"/>
            <a:ext cx="40773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Never throw behind the </a:t>
            </a:r>
            <a:br/>
            <a:r>
              <a:t>runner if he's not returning.</a:t>
            </a:r>
          </a:p>
        </p:txBody>
      </p:sp>
      <p:sp>
        <p:nvSpPr>
          <p:cNvPr id="845" name="The runner can still advance on the throw."/>
          <p:cNvSpPr txBox="1"/>
          <p:nvPr/>
        </p:nvSpPr>
        <p:spPr>
          <a:xfrm>
            <a:off x="8636000" y="7792724"/>
            <a:ext cx="4212336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The runner can still advance</a:t>
            </a:r>
            <a:br/>
            <a:r>
              <a:t>on the throw.</a:t>
            </a:r>
          </a:p>
        </p:txBody>
      </p:sp>
      <p:sp>
        <p:nvSpPr>
          <p:cNvPr id="846" name="Line"/>
          <p:cNvSpPr/>
          <p:nvPr/>
        </p:nvSpPr>
        <p:spPr>
          <a:xfrm flipH="1" flipV="1">
            <a:off x="6730999" y="5845010"/>
            <a:ext cx="673101" cy="22700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2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2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2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2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2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2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2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3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3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3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3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3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3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3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3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3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3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4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4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4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4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4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4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4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9" name="Base hit in right field. Runner on third scores."/>
          <p:cNvSpPr txBox="1"/>
          <p:nvPr/>
        </p:nvSpPr>
        <p:spPr>
          <a:xfrm>
            <a:off x="8636965" y="6989817"/>
            <a:ext cx="3518612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hit in right field.</a:t>
            </a:r>
            <a:br/>
            <a:r>
              <a:t>Runner on third scores.</a:t>
            </a:r>
          </a:p>
        </p:txBody>
      </p:sp>
      <p:sp>
        <p:nvSpPr>
          <p:cNvPr id="150" name="Circle"/>
          <p:cNvSpPr/>
          <p:nvPr/>
        </p:nvSpPr>
        <p:spPr>
          <a:xfrm>
            <a:off x="20193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 flipH="1" flipV="1">
            <a:off x="2278415" y="6326705"/>
            <a:ext cx="2649186" cy="2649185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 flipV="1">
            <a:off x="4927600" y="3749510"/>
            <a:ext cx="2806701" cy="5226380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58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59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60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61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62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63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64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65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6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6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6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7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7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7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7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7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7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8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8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8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8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84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18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9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9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9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9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9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9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9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200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0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0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0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0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0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0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1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1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1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1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1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1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1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1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1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4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5" name="Batter rounds first base. Runner rounds third base."/>
          <p:cNvSpPr txBox="1"/>
          <p:nvPr/>
        </p:nvSpPr>
        <p:spPr>
          <a:xfrm>
            <a:off x="8636000" y="6985000"/>
            <a:ext cx="3885591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 rounds first base.</a:t>
            </a:r>
            <a:br/>
            <a:r>
              <a:t>Runner rounds third base.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29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30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31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32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33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234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235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236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3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3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4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4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4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4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4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5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5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5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5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5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5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7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8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9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0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1" name="Batter rounds first base. Runner rounds third base."/>
          <p:cNvSpPr txBox="1"/>
          <p:nvPr/>
        </p:nvSpPr>
        <p:spPr>
          <a:xfrm>
            <a:off x="8636000" y="6985000"/>
            <a:ext cx="3885591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 rounds first base.</a:t>
            </a:r>
            <a:br/>
            <a:r>
              <a:t>Runner rounds third base.</a:t>
            </a:r>
          </a:p>
        </p:txBody>
      </p:sp>
      <p:sp>
        <p:nvSpPr>
          <p:cNvPr id="262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65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66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67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68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69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270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271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272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73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74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75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76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77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8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79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80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81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2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83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84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85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86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87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8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89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90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91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2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3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4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5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6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7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8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99" name="Line"/>
          <p:cNvSpPr/>
          <p:nvPr/>
        </p:nvSpPr>
        <p:spPr>
          <a:xfrm flipH="1">
            <a:off x="6645835" y="5411030"/>
            <a:ext cx="480126" cy="4355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03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04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305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306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307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308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0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1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1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1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1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1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1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1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2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2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2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2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2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2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2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9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0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1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2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3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4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35" name="Line"/>
          <p:cNvSpPr/>
          <p:nvPr/>
        </p:nvSpPr>
        <p:spPr>
          <a:xfrm flipH="1">
            <a:off x="6645835" y="5411030"/>
            <a:ext cx="480126" cy="4355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6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337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41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342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343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344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345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4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4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4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4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5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5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5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5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5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5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5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5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5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5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6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6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6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6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6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6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7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8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9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0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1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72" name="Line"/>
          <p:cNvSpPr/>
          <p:nvPr/>
        </p:nvSpPr>
        <p:spPr>
          <a:xfrm flipH="1">
            <a:off x="6645835" y="5411030"/>
            <a:ext cx="480126" cy="4355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3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374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5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376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79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380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381" name="Covers 9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9</a:t>
            </a:r>
          </a:p>
        </p:txBody>
      </p:sp>
      <p:sp>
        <p:nvSpPr>
          <p:cNvPr id="382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383" name="Fields the ball"/>
          <p:cNvSpPr txBox="1"/>
          <p:nvPr/>
        </p:nvSpPr>
        <p:spPr>
          <a:xfrm>
            <a:off x="10072699" y="4328770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8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8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8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8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8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8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9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9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9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9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9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9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9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9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0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0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02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3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4" name="Line"/>
          <p:cNvSpPr/>
          <p:nvPr/>
        </p:nvSpPr>
        <p:spPr>
          <a:xfrm flipH="1">
            <a:off x="7891072" y="3268869"/>
            <a:ext cx="111826" cy="245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5" name="Circle"/>
          <p:cNvSpPr/>
          <p:nvPr/>
        </p:nvSpPr>
        <p:spPr>
          <a:xfrm>
            <a:off x="7759700" y="35179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6" name="Line"/>
          <p:cNvSpPr/>
          <p:nvPr/>
        </p:nvSpPr>
        <p:spPr>
          <a:xfrm flipH="1" flipV="1">
            <a:off x="5147235" y="1147539"/>
            <a:ext cx="2766126" cy="1710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7" name="Line"/>
          <p:cNvSpPr/>
          <p:nvPr/>
        </p:nvSpPr>
        <p:spPr>
          <a:xfrm rot="10800000">
            <a:off x="2331520" y="3632656"/>
            <a:ext cx="2454662" cy="3342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8" name="Circle"/>
          <p:cNvSpPr/>
          <p:nvPr/>
        </p:nvSpPr>
        <p:spPr>
          <a:xfrm>
            <a:off x="4775200" y="3329781"/>
            <a:ext cx="254000" cy="25400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9" name="Takes cutoff pos."/>
          <p:cNvSpPr txBox="1"/>
          <p:nvPr/>
        </p:nvSpPr>
        <p:spPr>
          <a:xfrm>
            <a:off x="10072699" y="1135514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10" name="Line"/>
          <p:cNvSpPr/>
          <p:nvPr/>
        </p:nvSpPr>
        <p:spPr>
          <a:xfrm flipH="1">
            <a:off x="6645835" y="5411030"/>
            <a:ext cx="480126" cy="4355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1" name="Takes homeplate"/>
          <p:cNvSpPr txBox="1"/>
          <p:nvPr/>
        </p:nvSpPr>
        <p:spPr>
          <a:xfrm>
            <a:off x="10072699" y="603305"/>
            <a:ext cx="258013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homeplate</a:t>
            </a:r>
          </a:p>
        </p:txBody>
      </p:sp>
      <p:sp>
        <p:nvSpPr>
          <p:cNvPr id="412" name="Line"/>
          <p:cNvSpPr/>
          <p:nvPr/>
        </p:nvSpPr>
        <p:spPr>
          <a:xfrm flipV="1">
            <a:off x="4898021" y="84510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3" name="Covers homeplate"/>
          <p:cNvSpPr txBox="1"/>
          <p:nvPr/>
        </p:nvSpPr>
        <p:spPr>
          <a:xfrm>
            <a:off x="10072700" y="71095"/>
            <a:ext cx="2766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homeplate</a:t>
            </a:r>
          </a:p>
        </p:txBody>
      </p:sp>
      <p:sp>
        <p:nvSpPr>
          <p:cNvPr id="414" name="Line"/>
          <p:cNvSpPr/>
          <p:nvPr/>
        </p:nvSpPr>
        <p:spPr>
          <a:xfrm flipH="1">
            <a:off x="4625069" y="6330182"/>
            <a:ext cx="199820" cy="335791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5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16" name="Line"/>
          <p:cNvSpPr/>
          <p:nvPr/>
        </p:nvSpPr>
        <p:spPr>
          <a:xfrm flipH="1">
            <a:off x="2148725" y="5617710"/>
            <a:ext cx="28229" cy="35560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7" name="5 keeps an eye on the runner.  Ready to cover 1 on a wild throw."/>
          <p:cNvSpPr txBox="1"/>
          <p:nvPr/>
        </p:nvSpPr>
        <p:spPr>
          <a:xfrm>
            <a:off x="7874000" y="6985000"/>
            <a:ext cx="4935017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5 keeps an eye on the runner.</a:t>
            </a:r>
            <a:br/>
            <a:br/>
            <a:r>
              <a:t>Ready to cover 1 on a wild throw.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